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7"/>
  </p:notesMasterIdLst>
  <p:sldIdLst>
    <p:sldId id="395" r:id="rId5"/>
    <p:sldId id="641" r:id="rId6"/>
    <p:sldId id="636" r:id="rId7"/>
    <p:sldId id="651" r:id="rId8"/>
    <p:sldId id="649" r:id="rId9"/>
    <p:sldId id="652" r:id="rId10"/>
    <p:sldId id="654" r:id="rId11"/>
    <p:sldId id="657" r:id="rId12"/>
    <p:sldId id="658" r:id="rId13"/>
    <p:sldId id="659" r:id="rId14"/>
    <p:sldId id="660" r:id="rId15"/>
    <p:sldId id="661" r:id="rId16"/>
    <p:sldId id="662" r:id="rId17"/>
    <p:sldId id="640" r:id="rId18"/>
    <p:sldId id="653" r:id="rId19"/>
    <p:sldId id="663" r:id="rId20"/>
    <p:sldId id="650" r:id="rId21"/>
    <p:sldId id="582" r:id="rId22"/>
    <p:sldId id="665" r:id="rId23"/>
    <p:sldId id="655" r:id="rId24"/>
    <p:sldId id="656" r:id="rId25"/>
    <p:sldId id="428"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42437C5-6F48-4F0E-B637-7448383CB3E8}">
          <p14:sldIdLst>
            <p14:sldId id="395"/>
          </p14:sldIdLst>
        </p14:section>
        <p14:section name="Income Taxes" id="{C6438F10-D90F-4C82-B36D-2F3A8CDD720B}">
          <p14:sldIdLst>
            <p14:sldId id="641"/>
            <p14:sldId id="636"/>
            <p14:sldId id="651"/>
            <p14:sldId id="649"/>
            <p14:sldId id="652"/>
            <p14:sldId id="654"/>
            <p14:sldId id="657"/>
            <p14:sldId id="658"/>
            <p14:sldId id="659"/>
            <p14:sldId id="660"/>
            <p14:sldId id="661"/>
            <p14:sldId id="662"/>
            <p14:sldId id="640"/>
            <p14:sldId id="653"/>
            <p14:sldId id="663"/>
            <p14:sldId id="650"/>
            <p14:sldId id="582"/>
            <p14:sldId id="665"/>
            <p14:sldId id="655"/>
            <p14:sldId id="656"/>
            <p14:sldId id="428"/>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tail Commercial Solicitors" initials="DCS" lastIdx="1" clrIdx="0">
    <p:extLst>
      <p:ext uri="{19B8F6BF-5375-455C-9EA6-DF929625EA0E}">
        <p15:presenceInfo xmlns:p15="http://schemas.microsoft.com/office/powerpoint/2012/main" userId="Detail Commercial Solicitors" providerId="None"/>
      </p:ext>
    </p:extLst>
  </p:cmAuthor>
  <p:cmAuthor id="2" name="ME" initials="DCS" lastIdx="1" clrIdx="1">
    <p:extLst>
      <p:ext uri="{19B8F6BF-5375-455C-9EA6-DF929625EA0E}">
        <p15:presenceInfo xmlns:p15="http://schemas.microsoft.com/office/powerpoint/2012/main" userId="ME" providerId="None"/>
      </p:ext>
    </p:extLst>
  </p:cmAuthor>
  <p:cmAuthor id="3" name="Chukwudi Ofili" initials="CO" lastIdx="1" clrIdx="2">
    <p:extLst>
      <p:ext uri="{19B8F6BF-5375-455C-9EA6-DF929625EA0E}">
        <p15:presenceInfo xmlns:p15="http://schemas.microsoft.com/office/powerpoint/2012/main" userId="S::Chukwudi@detailsolicitors.com::6e7ade99-1f97-47eb-b41f-510992c9e62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A4A290-C56F-4FB3-8B9E-20F941101A25}" v="7" dt="2020-02-11T15:16:39.22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62" autoAdjust="0"/>
    <p:restoredTop sz="93426" autoAdjust="0"/>
  </p:normalViewPr>
  <p:slideViewPr>
    <p:cSldViewPr snapToGrid="0">
      <p:cViewPr varScale="1">
        <p:scale>
          <a:sx n="59" d="100"/>
          <a:sy n="59" d="100"/>
        </p:scale>
        <p:origin x="964" y="28"/>
      </p:cViewPr>
      <p:guideLst/>
    </p:cSldViewPr>
  </p:slideViewPr>
  <p:notesTextViewPr>
    <p:cViewPr>
      <p:scale>
        <a:sx n="1" d="1"/>
        <a:sy n="1" d="1"/>
      </p:scale>
      <p:origin x="0" y="0"/>
    </p:cViewPr>
  </p:notesTextViewPr>
  <p:sorterViewPr>
    <p:cViewPr>
      <p:scale>
        <a:sx n="100" d="100"/>
        <a:sy n="100" d="100"/>
      </p:scale>
      <p:origin x="0" y="-979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ukwudi Ofili" userId="6e7ade99-1f97-47eb-b41f-510992c9e628" providerId="ADAL" clId="{3D8057A7-88EF-4013-B2E7-991D3035B8F7}"/>
    <pc:docChg chg="undo custSel modSld">
      <pc:chgData name="Chukwudi Ofili" userId="6e7ade99-1f97-47eb-b41f-510992c9e628" providerId="ADAL" clId="{3D8057A7-88EF-4013-B2E7-991D3035B8F7}" dt="2020-02-12T14:18:10.322" v="53" actId="11"/>
      <pc:docMkLst>
        <pc:docMk/>
      </pc:docMkLst>
      <pc:sldChg chg="modSp mod">
        <pc:chgData name="Chukwudi Ofili" userId="6e7ade99-1f97-47eb-b41f-510992c9e628" providerId="ADAL" clId="{3D8057A7-88EF-4013-B2E7-991D3035B8F7}" dt="2020-02-12T14:18:10.322" v="53" actId="11"/>
        <pc:sldMkLst>
          <pc:docMk/>
          <pc:sldMk cId="1488146528" sldId="636"/>
        </pc:sldMkLst>
        <pc:spChg chg="mod">
          <ac:chgData name="Chukwudi Ofili" userId="6e7ade99-1f97-47eb-b41f-510992c9e628" providerId="ADAL" clId="{3D8057A7-88EF-4013-B2E7-991D3035B8F7}" dt="2020-02-12T14:18:10.322" v="53" actId="11"/>
          <ac:spMkLst>
            <pc:docMk/>
            <pc:sldMk cId="1488146528" sldId="636"/>
            <ac:spMk id="3" creationId="{8F9C1F69-3CB1-4BF4-A0CA-6508479F29F5}"/>
          </ac:spMkLst>
        </pc:spChg>
      </pc:sldChg>
      <pc:sldChg chg="modSp mod">
        <pc:chgData name="Chukwudi Ofili" userId="6e7ade99-1f97-47eb-b41f-510992c9e628" providerId="ADAL" clId="{3D8057A7-88EF-4013-B2E7-991D3035B8F7}" dt="2020-02-12T13:28:31.326" v="33" actId="27636"/>
        <pc:sldMkLst>
          <pc:docMk/>
          <pc:sldMk cId="4186668870" sldId="651"/>
        </pc:sldMkLst>
        <pc:spChg chg="mod">
          <ac:chgData name="Chukwudi Ofili" userId="6e7ade99-1f97-47eb-b41f-510992c9e628" providerId="ADAL" clId="{3D8057A7-88EF-4013-B2E7-991D3035B8F7}" dt="2020-02-12T13:28:31.326" v="33" actId="27636"/>
          <ac:spMkLst>
            <pc:docMk/>
            <pc:sldMk cId="4186668870" sldId="651"/>
            <ac:spMk id="3" creationId="{13756CF6-373B-46AD-9B82-9DAD2977C636}"/>
          </ac:spMkLst>
        </pc:spChg>
      </pc:sldChg>
      <pc:sldChg chg="modSp mod">
        <pc:chgData name="Chukwudi Ofili" userId="6e7ade99-1f97-47eb-b41f-510992c9e628" providerId="ADAL" clId="{3D8057A7-88EF-4013-B2E7-991D3035B8F7}" dt="2020-02-12T13:33:23.359" v="34" actId="20577"/>
        <pc:sldMkLst>
          <pc:docMk/>
          <pc:sldMk cId="2765841390" sldId="652"/>
        </pc:sldMkLst>
        <pc:spChg chg="mod">
          <ac:chgData name="Chukwudi Ofili" userId="6e7ade99-1f97-47eb-b41f-510992c9e628" providerId="ADAL" clId="{3D8057A7-88EF-4013-B2E7-991D3035B8F7}" dt="2020-02-12T13:33:23.359" v="34" actId="20577"/>
          <ac:spMkLst>
            <pc:docMk/>
            <pc:sldMk cId="2765841390" sldId="652"/>
            <ac:spMk id="3" creationId="{13756CF6-373B-46AD-9B82-9DAD2977C636}"/>
          </ac:spMkLst>
        </pc:spChg>
      </pc:sldChg>
      <pc:sldChg chg="modSp mod">
        <pc:chgData name="Chukwudi Ofili" userId="6e7ade99-1f97-47eb-b41f-510992c9e628" providerId="ADAL" clId="{3D8057A7-88EF-4013-B2E7-991D3035B8F7}" dt="2020-02-12T13:34:12.595" v="52" actId="20577"/>
        <pc:sldMkLst>
          <pc:docMk/>
          <pc:sldMk cId="1238492609" sldId="654"/>
        </pc:sldMkLst>
        <pc:spChg chg="mod">
          <ac:chgData name="Chukwudi Ofili" userId="6e7ade99-1f97-47eb-b41f-510992c9e628" providerId="ADAL" clId="{3D8057A7-88EF-4013-B2E7-991D3035B8F7}" dt="2020-02-12T13:34:12.595" v="52" actId="20577"/>
          <ac:spMkLst>
            <pc:docMk/>
            <pc:sldMk cId="1238492609" sldId="654"/>
            <ac:spMk id="9" creationId="{1060B71A-F1EA-4F6C-8604-ADDD4485FD67}"/>
          </ac:spMkLst>
        </pc:spChg>
      </pc:sldChg>
      <pc:sldChg chg="modSp mod">
        <pc:chgData name="Chukwudi Ofili" userId="6e7ade99-1f97-47eb-b41f-510992c9e628" providerId="ADAL" clId="{3D8057A7-88EF-4013-B2E7-991D3035B8F7}" dt="2020-02-12T08:53:48.911" v="7" actId="20577"/>
        <pc:sldMkLst>
          <pc:docMk/>
          <pc:sldMk cId="1517865349" sldId="657"/>
        </pc:sldMkLst>
        <pc:spChg chg="mod">
          <ac:chgData name="Chukwudi Ofili" userId="6e7ade99-1f97-47eb-b41f-510992c9e628" providerId="ADAL" clId="{3D8057A7-88EF-4013-B2E7-991D3035B8F7}" dt="2020-02-12T08:53:48.911" v="7" actId="20577"/>
          <ac:spMkLst>
            <pc:docMk/>
            <pc:sldMk cId="1517865349" sldId="657"/>
            <ac:spMk id="9" creationId="{F3C4DBE9-B595-4B14-86C8-8D0A24B8164E}"/>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27CA244-1171-4621-8900-056FB5968060}"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33931871-CFC9-4C7D-8FD1-2886BFA128A9}">
      <dgm:prSet/>
      <dgm:spPr/>
      <dgm:t>
        <a:bodyPr/>
        <a:lstStyle/>
        <a:p>
          <a:r>
            <a:rPr lang="en-GB" b="1" dirty="0">
              <a:latin typeface="Cambria" panose="02040503050406030204" pitchFamily="18" charset="0"/>
              <a:ea typeface="Cambria" panose="02040503050406030204" pitchFamily="18" charset="0"/>
            </a:rPr>
            <a:t>Overview of the Finance Act, 2019</a:t>
          </a:r>
          <a:endParaRPr lang="en-US" b="1" dirty="0">
            <a:latin typeface="Cambria" panose="02040503050406030204" pitchFamily="18" charset="0"/>
            <a:ea typeface="Cambria" panose="02040503050406030204" pitchFamily="18" charset="0"/>
          </a:endParaRPr>
        </a:p>
      </dgm:t>
    </dgm:pt>
    <dgm:pt modelId="{139C2F08-8576-4CF5-9FCB-E2695EC232FB}" type="parTrans" cxnId="{9F2F97D3-C43C-44B1-9A63-7CC16DBA810D}">
      <dgm:prSet/>
      <dgm:spPr/>
      <dgm:t>
        <a:bodyPr/>
        <a:lstStyle/>
        <a:p>
          <a:endParaRPr lang="en-US"/>
        </a:p>
      </dgm:t>
    </dgm:pt>
    <dgm:pt modelId="{6C938907-083C-474D-832F-A9E8C68B7C40}" type="sibTrans" cxnId="{9F2F97D3-C43C-44B1-9A63-7CC16DBA810D}">
      <dgm:prSet/>
      <dgm:spPr/>
      <dgm:t>
        <a:bodyPr/>
        <a:lstStyle/>
        <a:p>
          <a:endParaRPr lang="en-US"/>
        </a:p>
      </dgm:t>
    </dgm:pt>
    <dgm:pt modelId="{EA1DF7BB-CA0F-4946-93FC-F13FE1233468}">
      <dgm:prSet/>
      <dgm:spPr/>
      <dgm:t>
        <a:bodyPr/>
        <a:lstStyle/>
        <a:p>
          <a:r>
            <a:rPr lang="en-GB" b="1" dirty="0">
              <a:latin typeface="Cambria" panose="02040503050406030204" pitchFamily="18" charset="0"/>
              <a:ea typeface="Cambria" panose="02040503050406030204" pitchFamily="18" charset="0"/>
            </a:rPr>
            <a:t>Implications of Changes made to CITA</a:t>
          </a:r>
          <a:endParaRPr lang="en-US" b="1" dirty="0">
            <a:latin typeface="Cambria" panose="02040503050406030204" pitchFamily="18" charset="0"/>
            <a:ea typeface="Cambria" panose="02040503050406030204" pitchFamily="18" charset="0"/>
          </a:endParaRPr>
        </a:p>
      </dgm:t>
    </dgm:pt>
    <dgm:pt modelId="{D7070367-F2EE-4029-95BA-CA504E44D4E1}" type="parTrans" cxnId="{AD5BB218-2FEA-49EE-A7DC-11661EE00A7A}">
      <dgm:prSet/>
      <dgm:spPr/>
      <dgm:t>
        <a:bodyPr/>
        <a:lstStyle/>
        <a:p>
          <a:endParaRPr lang="en-US"/>
        </a:p>
      </dgm:t>
    </dgm:pt>
    <dgm:pt modelId="{22D7B7F6-C067-4E0B-BA85-32FDB577294F}" type="sibTrans" cxnId="{AD5BB218-2FEA-49EE-A7DC-11661EE00A7A}">
      <dgm:prSet/>
      <dgm:spPr/>
      <dgm:t>
        <a:bodyPr/>
        <a:lstStyle/>
        <a:p>
          <a:endParaRPr lang="en-US"/>
        </a:p>
      </dgm:t>
    </dgm:pt>
    <dgm:pt modelId="{AD3DB41B-AB31-40E1-89F2-5C8C72467619}">
      <dgm:prSet/>
      <dgm:spPr/>
      <dgm:t>
        <a:bodyPr/>
        <a:lstStyle/>
        <a:p>
          <a:r>
            <a:rPr lang="en-GB" b="1" dirty="0">
              <a:latin typeface="Cambria" panose="02040503050406030204" pitchFamily="18" charset="0"/>
              <a:ea typeface="Cambria" panose="02040503050406030204" pitchFamily="18" charset="0"/>
            </a:rPr>
            <a:t>Implications of Changes made to PITA</a:t>
          </a:r>
          <a:endParaRPr lang="en-US" b="1" dirty="0">
            <a:latin typeface="Cambria" panose="02040503050406030204" pitchFamily="18" charset="0"/>
            <a:ea typeface="Cambria" panose="02040503050406030204" pitchFamily="18" charset="0"/>
          </a:endParaRPr>
        </a:p>
      </dgm:t>
    </dgm:pt>
    <dgm:pt modelId="{752EF7EC-B570-4FC8-9F08-63CA14644348}" type="parTrans" cxnId="{7E46CBE0-045D-432A-A5E7-9B07C564039A}">
      <dgm:prSet/>
      <dgm:spPr/>
      <dgm:t>
        <a:bodyPr/>
        <a:lstStyle/>
        <a:p>
          <a:endParaRPr lang="en-US"/>
        </a:p>
      </dgm:t>
    </dgm:pt>
    <dgm:pt modelId="{522CD246-9FF9-488E-9547-27A841AD2C51}" type="sibTrans" cxnId="{7E46CBE0-045D-432A-A5E7-9B07C564039A}">
      <dgm:prSet/>
      <dgm:spPr/>
      <dgm:t>
        <a:bodyPr/>
        <a:lstStyle/>
        <a:p>
          <a:endParaRPr lang="en-US"/>
        </a:p>
      </dgm:t>
    </dgm:pt>
    <dgm:pt modelId="{142E62CB-32E6-414A-938C-1201FF1A9847}">
      <dgm:prSet/>
      <dgm:spPr/>
      <dgm:t>
        <a:bodyPr/>
        <a:lstStyle/>
        <a:p>
          <a:r>
            <a:rPr lang="en-GB" b="1" dirty="0">
              <a:latin typeface="Cambria" panose="02040503050406030204" pitchFamily="18" charset="0"/>
              <a:ea typeface="Cambria" panose="02040503050406030204" pitchFamily="18" charset="0"/>
            </a:rPr>
            <a:t>Implications of Changes made to the VAT Act</a:t>
          </a:r>
          <a:endParaRPr lang="en-US" b="1" dirty="0">
            <a:latin typeface="Cambria" panose="02040503050406030204" pitchFamily="18" charset="0"/>
            <a:ea typeface="Cambria" panose="02040503050406030204" pitchFamily="18" charset="0"/>
          </a:endParaRPr>
        </a:p>
      </dgm:t>
    </dgm:pt>
    <dgm:pt modelId="{E0E8DD34-7C1E-44DA-95F1-B69ACB2EDFCB}" type="parTrans" cxnId="{8D161087-0FE7-4E21-A794-11844677D821}">
      <dgm:prSet/>
      <dgm:spPr/>
      <dgm:t>
        <a:bodyPr/>
        <a:lstStyle/>
        <a:p>
          <a:endParaRPr lang="en-US"/>
        </a:p>
      </dgm:t>
    </dgm:pt>
    <dgm:pt modelId="{EA37731B-2B06-4FDF-A2BA-B21573D66CF7}" type="sibTrans" cxnId="{8D161087-0FE7-4E21-A794-11844677D821}">
      <dgm:prSet/>
      <dgm:spPr/>
      <dgm:t>
        <a:bodyPr/>
        <a:lstStyle/>
        <a:p>
          <a:endParaRPr lang="en-US"/>
        </a:p>
      </dgm:t>
    </dgm:pt>
    <dgm:pt modelId="{4CB361AC-AF8C-4F99-988F-8F91E4A400BE}">
      <dgm:prSet/>
      <dgm:spPr/>
      <dgm:t>
        <a:bodyPr/>
        <a:lstStyle/>
        <a:p>
          <a:r>
            <a:rPr lang="en-GB" b="1" dirty="0">
              <a:latin typeface="Cambria" panose="02040503050406030204" pitchFamily="18" charset="0"/>
              <a:ea typeface="Cambria" panose="02040503050406030204" pitchFamily="18" charset="0"/>
            </a:rPr>
            <a:t>Implications of Changes made to the </a:t>
          </a:r>
          <a:r>
            <a:rPr lang="en-US" b="1" dirty="0">
              <a:latin typeface="Cambria" panose="02040503050406030204" pitchFamily="18" charset="0"/>
              <a:ea typeface="Cambria" panose="02040503050406030204" pitchFamily="18" charset="0"/>
            </a:rPr>
            <a:t>Customs, Excise Tariff, Etc. (Consolidation) Act</a:t>
          </a:r>
        </a:p>
      </dgm:t>
    </dgm:pt>
    <dgm:pt modelId="{879E0440-7E9B-4F9B-89E8-56D72365C5AE}" type="parTrans" cxnId="{D702FA2A-A04A-4B6B-9DD1-2A0C2E680155}">
      <dgm:prSet/>
      <dgm:spPr/>
      <dgm:t>
        <a:bodyPr/>
        <a:lstStyle/>
        <a:p>
          <a:endParaRPr lang="en-US"/>
        </a:p>
      </dgm:t>
    </dgm:pt>
    <dgm:pt modelId="{840A29ED-66D0-4410-BA0E-9E400B59CA50}" type="sibTrans" cxnId="{D702FA2A-A04A-4B6B-9DD1-2A0C2E680155}">
      <dgm:prSet/>
      <dgm:spPr/>
      <dgm:t>
        <a:bodyPr/>
        <a:lstStyle/>
        <a:p>
          <a:endParaRPr lang="en-US"/>
        </a:p>
      </dgm:t>
    </dgm:pt>
    <dgm:pt modelId="{4DDF76F0-92B7-48C9-A465-6B8B8677EBBF}">
      <dgm:prSet/>
      <dgm:spPr/>
      <dgm:t>
        <a:bodyPr/>
        <a:lstStyle/>
        <a:p>
          <a:r>
            <a:rPr lang="en-GB" b="1" dirty="0">
              <a:latin typeface="Cambria" panose="02040503050406030204" pitchFamily="18" charset="0"/>
              <a:ea typeface="Cambria" panose="02040503050406030204" pitchFamily="18" charset="0"/>
            </a:rPr>
            <a:t>Implications of Changes made to the Stamp Duties Act</a:t>
          </a:r>
          <a:endParaRPr lang="en-US" b="1" dirty="0">
            <a:latin typeface="Cambria" panose="02040503050406030204" pitchFamily="18" charset="0"/>
            <a:ea typeface="Cambria" panose="02040503050406030204" pitchFamily="18" charset="0"/>
          </a:endParaRPr>
        </a:p>
      </dgm:t>
    </dgm:pt>
    <dgm:pt modelId="{450BA91A-2C30-4575-836B-E218584972D7}" type="parTrans" cxnId="{5C5EAF27-1097-4BDD-9F96-1CB68F69CF39}">
      <dgm:prSet/>
      <dgm:spPr/>
      <dgm:t>
        <a:bodyPr/>
        <a:lstStyle/>
        <a:p>
          <a:endParaRPr lang="en-US"/>
        </a:p>
      </dgm:t>
    </dgm:pt>
    <dgm:pt modelId="{3A1D4CDF-626F-41CA-B803-88DA4E192421}" type="sibTrans" cxnId="{5C5EAF27-1097-4BDD-9F96-1CB68F69CF39}">
      <dgm:prSet/>
      <dgm:spPr/>
      <dgm:t>
        <a:bodyPr/>
        <a:lstStyle/>
        <a:p>
          <a:endParaRPr lang="en-US"/>
        </a:p>
      </dgm:t>
    </dgm:pt>
    <dgm:pt modelId="{4340BD78-25F5-4B76-A5BE-D960F7807A2B}">
      <dgm:prSet/>
      <dgm:spPr/>
      <dgm:t>
        <a:bodyPr/>
        <a:lstStyle/>
        <a:p>
          <a:r>
            <a:rPr lang="en-GB" b="1" dirty="0">
              <a:latin typeface="Cambria" panose="02040503050406030204" pitchFamily="18" charset="0"/>
              <a:ea typeface="Cambria" panose="02040503050406030204" pitchFamily="18" charset="0"/>
            </a:rPr>
            <a:t>Sectorial Analysis of the Finance Act, 2019</a:t>
          </a:r>
          <a:endParaRPr lang="en-US" b="1" dirty="0">
            <a:latin typeface="Cambria" panose="02040503050406030204" pitchFamily="18" charset="0"/>
            <a:ea typeface="Cambria" panose="02040503050406030204" pitchFamily="18" charset="0"/>
          </a:endParaRPr>
        </a:p>
      </dgm:t>
    </dgm:pt>
    <dgm:pt modelId="{43B55681-CE0D-4C10-AEE2-6E76449B7DFD}" type="parTrans" cxnId="{72D5DEC1-5B46-403C-85BA-D259E817F40D}">
      <dgm:prSet/>
      <dgm:spPr/>
      <dgm:t>
        <a:bodyPr/>
        <a:lstStyle/>
        <a:p>
          <a:endParaRPr lang="en-US"/>
        </a:p>
      </dgm:t>
    </dgm:pt>
    <dgm:pt modelId="{6890BE5F-0AB9-465F-966F-8A762E065B8E}" type="sibTrans" cxnId="{72D5DEC1-5B46-403C-85BA-D259E817F40D}">
      <dgm:prSet/>
      <dgm:spPr/>
      <dgm:t>
        <a:bodyPr/>
        <a:lstStyle/>
        <a:p>
          <a:endParaRPr lang="en-US"/>
        </a:p>
      </dgm:t>
    </dgm:pt>
    <dgm:pt modelId="{BE821245-6D6F-4B1E-9100-29CAE447126B}">
      <dgm:prSet/>
      <dgm:spPr/>
      <dgm:t>
        <a:bodyPr/>
        <a:lstStyle/>
        <a:p>
          <a:r>
            <a:rPr lang="en-GB" b="1" dirty="0">
              <a:latin typeface="Cambria" panose="02040503050406030204" pitchFamily="18" charset="0"/>
              <a:ea typeface="Cambria" panose="02040503050406030204" pitchFamily="18" charset="0"/>
            </a:rPr>
            <a:t>Questions </a:t>
          </a:r>
          <a:endParaRPr lang="en-US" b="1" dirty="0">
            <a:latin typeface="Cambria" panose="02040503050406030204" pitchFamily="18" charset="0"/>
            <a:ea typeface="Cambria" panose="02040503050406030204" pitchFamily="18" charset="0"/>
          </a:endParaRPr>
        </a:p>
      </dgm:t>
    </dgm:pt>
    <dgm:pt modelId="{A6D91F21-86FC-4E5F-BCEA-D0C923246B3C}" type="parTrans" cxnId="{99617F53-8324-4BCC-894D-937CFC41075B}">
      <dgm:prSet/>
      <dgm:spPr/>
      <dgm:t>
        <a:bodyPr/>
        <a:lstStyle/>
        <a:p>
          <a:endParaRPr lang="en-US"/>
        </a:p>
      </dgm:t>
    </dgm:pt>
    <dgm:pt modelId="{7C27D46D-E827-468B-B280-544B745DE691}" type="sibTrans" cxnId="{99617F53-8324-4BCC-894D-937CFC41075B}">
      <dgm:prSet/>
      <dgm:spPr/>
      <dgm:t>
        <a:bodyPr/>
        <a:lstStyle/>
        <a:p>
          <a:endParaRPr lang="en-US"/>
        </a:p>
      </dgm:t>
    </dgm:pt>
    <dgm:pt modelId="{1C586F76-CC2C-45A5-9ECB-3DAE0F469738}">
      <dgm:prSet/>
      <dgm:spPr/>
      <dgm:t>
        <a:bodyPr/>
        <a:lstStyle/>
        <a:p>
          <a:r>
            <a:rPr lang="en-US" b="1" i="0" dirty="0">
              <a:latin typeface="Cambria" panose="02040503050406030204" pitchFamily="18" charset="0"/>
              <a:ea typeface="Cambria" panose="02040503050406030204" pitchFamily="18" charset="0"/>
            </a:rPr>
            <a:t>Implications of </a:t>
          </a:r>
          <a:r>
            <a:rPr lang="en-US" b="1" i="1" dirty="0">
              <a:latin typeface="Cambria" panose="02040503050406030204" pitchFamily="18" charset="0"/>
              <a:ea typeface="Cambria" panose="02040503050406030204" pitchFamily="18" charset="0"/>
            </a:rPr>
            <a:t> </a:t>
          </a:r>
          <a:r>
            <a:rPr lang="en-US" b="1" dirty="0">
              <a:latin typeface="Cambria" panose="02040503050406030204" pitchFamily="18" charset="0"/>
              <a:ea typeface="Cambria" panose="02040503050406030204" pitchFamily="18" charset="0"/>
            </a:rPr>
            <a:t>Changes made to the CGT Act</a:t>
          </a:r>
        </a:p>
      </dgm:t>
    </dgm:pt>
    <dgm:pt modelId="{D80F775C-B99D-48CA-BE08-81470B803AFD}" type="parTrans" cxnId="{A44E9961-B0AC-405B-94DA-B7FF2980E78E}">
      <dgm:prSet/>
      <dgm:spPr/>
      <dgm:t>
        <a:bodyPr/>
        <a:lstStyle/>
        <a:p>
          <a:endParaRPr lang="en-US"/>
        </a:p>
      </dgm:t>
    </dgm:pt>
    <dgm:pt modelId="{A4BCE9B8-C94F-4807-AD23-1520B4C6F938}" type="sibTrans" cxnId="{A44E9961-B0AC-405B-94DA-B7FF2980E78E}">
      <dgm:prSet/>
      <dgm:spPr/>
      <dgm:t>
        <a:bodyPr/>
        <a:lstStyle/>
        <a:p>
          <a:endParaRPr lang="en-US"/>
        </a:p>
      </dgm:t>
    </dgm:pt>
    <dgm:pt modelId="{F7038E9A-221A-4DAF-BBF5-30DA6395403A}" type="pres">
      <dgm:prSet presAssocID="{127CA244-1171-4621-8900-056FB5968060}" presName="vert0" presStyleCnt="0">
        <dgm:presLayoutVars>
          <dgm:dir/>
          <dgm:animOne val="branch"/>
          <dgm:animLvl val="lvl"/>
        </dgm:presLayoutVars>
      </dgm:prSet>
      <dgm:spPr/>
    </dgm:pt>
    <dgm:pt modelId="{A64E44D8-04B3-4DCA-8035-0E2AC27D209B}" type="pres">
      <dgm:prSet presAssocID="{33931871-CFC9-4C7D-8FD1-2886BFA128A9}" presName="thickLine" presStyleLbl="alignNode1" presStyleIdx="0" presStyleCnt="9"/>
      <dgm:spPr/>
    </dgm:pt>
    <dgm:pt modelId="{7EA1978A-8350-49D2-AE23-A6BEEE0E0406}" type="pres">
      <dgm:prSet presAssocID="{33931871-CFC9-4C7D-8FD1-2886BFA128A9}" presName="horz1" presStyleCnt="0"/>
      <dgm:spPr/>
    </dgm:pt>
    <dgm:pt modelId="{1411EE5F-2850-4E84-8637-09690AB76CA2}" type="pres">
      <dgm:prSet presAssocID="{33931871-CFC9-4C7D-8FD1-2886BFA128A9}" presName="tx1" presStyleLbl="revTx" presStyleIdx="0" presStyleCnt="9"/>
      <dgm:spPr/>
    </dgm:pt>
    <dgm:pt modelId="{52313BD5-F9C9-4984-A4D9-7A2A1D9AC19E}" type="pres">
      <dgm:prSet presAssocID="{33931871-CFC9-4C7D-8FD1-2886BFA128A9}" presName="vert1" presStyleCnt="0"/>
      <dgm:spPr/>
    </dgm:pt>
    <dgm:pt modelId="{CD9045C0-0481-4195-92FE-FC8382580B9E}" type="pres">
      <dgm:prSet presAssocID="{EA1DF7BB-CA0F-4946-93FC-F13FE1233468}" presName="thickLine" presStyleLbl="alignNode1" presStyleIdx="1" presStyleCnt="9"/>
      <dgm:spPr/>
    </dgm:pt>
    <dgm:pt modelId="{28368A4E-D3F0-4439-A40A-AAAEA3D60F0E}" type="pres">
      <dgm:prSet presAssocID="{EA1DF7BB-CA0F-4946-93FC-F13FE1233468}" presName="horz1" presStyleCnt="0"/>
      <dgm:spPr/>
    </dgm:pt>
    <dgm:pt modelId="{A6CDCA1B-3F71-477B-BE9F-424952C6073C}" type="pres">
      <dgm:prSet presAssocID="{EA1DF7BB-CA0F-4946-93FC-F13FE1233468}" presName="tx1" presStyleLbl="revTx" presStyleIdx="1" presStyleCnt="9"/>
      <dgm:spPr/>
    </dgm:pt>
    <dgm:pt modelId="{8D2C31F5-2C54-4E18-85FA-24D9BC5FD803}" type="pres">
      <dgm:prSet presAssocID="{EA1DF7BB-CA0F-4946-93FC-F13FE1233468}" presName="vert1" presStyleCnt="0"/>
      <dgm:spPr/>
    </dgm:pt>
    <dgm:pt modelId="{0EB50677-FF27-413D-9B3C-7FF3F6C8CA07}" type="pres">
      <dgm:prSet presAssocID="{AD3DB41B-AB31-40E1-89F2-5C8C72467619}" presName="thickLine" presStyleLbl="alignNode1" presStyleIdx="2" presStyleCnt="9"/>
      <dgm:spPr/>
    </dgm:pt>
    <dgm:pt modelId="{6A869CA1-089C-49D3-8B0C-15FD48FF5D02}" type="pres">
      <dgm:prSet presAssocID="{AD3DB41B-AB31-40E1-89F2-5C8C72467619}" presName="horz1" presStyleCnt="0"/>
      <dgm:spPr/>
    </dgm:pt>
    <dgm:pt modelId="{4AFDCB08-1483-483A-BEDE-DA1F06E2D395}" type="pres">
      <dgm:prSet presAssocID="{AD3DB41B-AB31-40E1-89F2-5C8C72467619}" presName="tx1" presStyleLbl="revTx" presStyleIdx="2" presStyleCnt="9"/>
      <dgm:spPr/>
    </dgm:pt>
    <dgm:pt modelId="{6C752A4F-874B-4F3A-AD70-BEE5A3AAE929}" type="pres">
      <dgm:prSet presAssocID="{AD3DB41B-AB31-40E1-89F2-5C8C72467619}" presName="vert1" presStyleCnt="0"/>
      <dgm:spPr/>
    </dgm:pt>
    <dgm:pt modelId="{ED718A9F-E126-469A-839F-F3A3233A0254}" type="pres">
      <dgm:prSet presAssocID="{142E62CB-32E6-414A-938C-1201FF1A9847}" presName="thickLine" presStyleLbl="alignNode1" presStyleIdx="3" presStyleCnt="9"/>
      <dgm:spPr/>
    </dgm:pt>
    <dgm:pt modelId="{18A87D5C-6FE3-40F6-919C-84374937DC35}" type="pres">
      <dgm:prSet presAssocID="{142E62CB-32E6-414A-938C-1201FF1A9847}" presName="horz1" presStyleCnt="0"/>
      <dgm:spPr/>
    </dgm:pt>
    <dgm:pt modelId="{7A24E8F1-E296-4E1C-B147-099780A42810}" type="pres">
      <dgm:prSet presAssocID="{142E62CB-32E6-414A-938C-1201FF1A9847}" presName="tx1" presStyleLbl="revTx" presStyleIdx="3" presStyleCnt="9"/>
      <dgm:spPr/>
    </dgm:pt>
    <dgm:pt modelId="{D2E71552-3698-44C0-8878-7966AF7133AE}" type="pres">
      <dgm:prSet presAssocID="{142E62CB-32E6-414A-938C-1201FF1A9847}" presName="vert1" presStyleCnt="0"/>
      <dgm:spPr/>
    </dgm:pt>
    <dgm:pt modelId="{101AB2D0-0E13-4A51-B8F2-BD298EABE9CF}" type="pres">
      <dgm:prSet presAssocID="{1C586F76-CC2C-45A5-9ECB-3DAE0F469738}" presName="thickLine" presStyleLbl="alignNode1" presStyleIdx="4" presStyleCnt="9"/>
      <dgm:spPr/>
    </dgm:pt>
    <dgm:pt modelId="{2C29F418-C3D4-4F40-987D-8FFBD86BD89C}" type="pres">
      <dgm:prSet presAssocID="{1C586F76-CC2C-45A5-9ECB-3DAE0F469738}" presName="horz1" presStyleCnt="0"/>
      <dgm:spPr/>
    </dgm:pt>
    <dgm:pt modelId="{45352301-7E55-4800-ADC5-566DF03E6C18}" type="pres">
      <dgm:prSet presAssocID="{1C586F76-CC2C-45A5-9ECB-3DAE0F469738}" presName="tx1" presStyleLbl="revTx" presStyleIdx="4" presStyleCnt="9"/>
      <dgm:spPr/>
    </dgm:pt>
    <dgm:pt modelId="{F71192BA-7061-454F-A977-8C55A3202EA7}" type="pres">
      <dgm:prSet presAssocID="{1C586F76-CC2C-45A5-9ECB-3DAE0F469738}" presName="vert1" presStyleCnt="0"/>
      <dgm:spPr/>
    </dgm:pt>
    <dgm:pt modelId="{00067590-0E3D-49BF-818D-BC8D0763263D}" type="pres">
      <dgm:prSet presAssocID="{4CB361AC-AF8C-4F99-988F-8F91E4A400BE}" presName="thickLine" presStyleLbl="alignNode1" presStyleIdx="5" presStyleCnt="9"/>
      <dgm:spPr/>
    </dgm:pt>
    <dgm:pt modelId="{C5FC3601-3D67-43F0-8C0E-4D98E13C2FD1}" type="pres">
      <dgm:prSet presAssocID="{4CB361AC-AF8C-4F99-988F-8F91E4A400BE}" presName="horz1" presStyleCnt="0"/>
      <dgm:spPr/>
    </dgm:pt>
    <dgm:pt modelId="{1785D4EC-FA82-4E9C-985D-2063F50F082E}" type="pres">
      <dgm:prSet presAssocID="{4CB361AC-AF8C-4F99-988F-8F91E4A400BE}" presName="tx1" presStyleLbl="revTx" presStyleIdx="5" presStyleCnt="9"/>
      <dgm:spPr/>
    </dgm:pt>
    <dgm:pt modelId="{73E99A0C-FEFF-42B8-8277-2E4B45E9B467}" type="pres">
      <dgm:prSet presAssocID="{4CB361AC-AF8C-4F99-988F-8F91E4A400BE}" presName="vert1" presStyleCnt="0"/>
      <dgm:spPr/>
    </dgm:pt>
    <dgm:pt modelId="{A68CC6E8-7E89-40EA-8204-48C9DD6BF9A4}" type="pres">
      <dgm:prSet presAssocID="{4DDF76F0-92B7-48C9-A465-6B8B8677EBBF}" presName="thickLine" presStyleLbl="alignNode1" presStyleIdx="6" presStyleCnt="9"/>
      <dgm:spPr/>
    </dgm:pt>
    <dgm:pt modelId="{A8D21827-D111-4116-9300-A701BC598FF0}" type="pres">
      <dgm:prSet presAssocID="{4DDF76F0-92B7-48C9-A465-6B8B8677EBBF}" presName="horz1" presStyleCnt="0"/>
      <dgm:spPr/>
    </dgm:pt>
    <dgm:pt modelId="{C08E998B-F708-4025-810A-0CF9BE8E1199}" type="pres">
      <dgm:prSet presAssocID="{4DDF76F0-92B7-48C9-A465-6B8B8677EBBF}" presName="tx1" presStyleLbl="revTx" presStyleIdx="6" presStyleCnt="9"/>
      <dgm:spPr/>
    </dgm:pt>
    <dgm:pt modelId="{E5EB0F1A-C818-4B05-897B-FAEF5751D204}" type="pres">
      <dgm:prSet presAssocID="{4DDF76F0-92B7-48C9-A465-6B8B8677EBBF}" presName="vert1" presStyleCnt="0"/>
      <dgm:spPr/>
    </dgm:pt>
    <dgm:pt modelId="{2C81BF88-4F09-4C65-8995-105F06B269DD}" type="pres">
      <dgm:prSet presAssocID="{4340BD78-25F5-4B76-A5BE-D960F7807A2B}" presName="thickLine" presStyleLbl="alignNode1" presStyleIdx="7" presStyleCnt="9"/>
      <dgm:spPr/>
    </dgm:pt>
    <dgm:pt modelId="{114217CE-D7D3-4BE9-B10D-79DA3A67765F}" type="pres">
      <dgm:prSet presAssocID="{4340BD78-25F5-4B76-A5BE-D960F7807A2B}" presName="horz1" presStyleCnt="0"/>
      <dgm:spPr/>
    </dgm:pt>
    <dgm:pt modelId="{00823DB3-7592-413A-96ED-0C6FB25CEAF6}" type="pres">
      <dgm:prSet presAssocID="{4340BD78-25F5-4B76-A5BE-D960F7807A2B}" presName="tx1" presStyleLbl="revTx" presStyleIdx="7" presStyleCnt="9"/>
      <dgm:spPr/>
    </dgm:pt>
    <dgm:pt modelId="{BA681F83-7ABB-4CAD-BEA9-25054CB3CC5E}" type="pres">
      <dgm:prSet presAssocID="{4340BD78-25F5-4B76-A5BE-D960F7807A2B}" presName="vert1" presStyleCnt="0"/>
      <dgm:spPr/>
    </dgm:pt>
    <dgm:pt modelId="{3B905760-6025-4190-A4DC-94786A100BD3}" type="pres">
      <dgm:prSet presAssocID="{BE821245-6D6F-4B1E-9100-29CAE447126B}" presName="thickLine" presStyleLbl="alignNode1" presStyleIdx="8" presStyleCnt="9"/>
      <dgm:spPr/>
    </dgm:pt>
    <dgm:pt modelId="{6D1117CE-D1FF-4FB8-B304-41C1CE27B09B}" type="pres">
      <dgm:prSet presAssocID="{BE821245-6D6F-4B1E-9100-29CAE447126B}" presName="horz1" presStyleCnt="0"/>
      <dgm:spPr/>
    </dgm:pt>
    <dgm:pt modelId="{F46D07DC-EA54-476B-A42B-2B0775DB5743}" type="pres">
      <dgm:prSet presAssocID="{BE821245-6D6F-4B1E-9100-29CAE447126B}" presName="tx1" presStyleLbl="revTx" presStyleIdx="8" presStyleCnt="9"/>
      <dgm:spPr/>
    </dgm:pt>
    <dgm:pt modelId="{D1C936D1-4EF8-49F1-8A87-413909A6EEEB}" type="pres">
      <dgm:prSet presAssocID="{BE821245-6D6F-4B1E-9100-29CAE447126B}" presName="vert1" presStyleCnt="0"/>
      <dgm:spPr/>
    </dgm:pt>
  </dgm:ptLst>
  <dgm:cxnLst>
    <dgm:cxn modelId="{5FEF8A10-8370-4C60-B6EC-605A005F072C}" type="presOf" srcId="{4340BD78-25F5-4B76-A5BE-D960F7807A2B}" destId="{00823DB3-7592-413A-96ED-0C6FB25CEAF6}" srcOrd="0" destOrd="0" presId="urn:microsoft.com/office/officeart/2008/layout/LinedList"/>
    <dgm:cxn modelId="{AD5BB218-2FEA-49EE-A7DC-11661EE00A7A}" srcId="{127CA244-1171-4621-8900-056FB5968060}" destId="{EA1DF7BB-CA0F-4946-93FC-F13FE1233468}" srcOrd="1" destOrd="0" parTransId="{D7070367-F2EE-4029-95BA-CA504E44D4E1}" sibTransId="{22D7B7F6-C067-4E0B-BA85-32FDB577294F}"/>
    <dgm:cxn modelId="{5C5EAF27-1097-4BDD-9F96-1CB68F69CF39}" srcId="{127CA244-1171-4621-8900-056FB5968060}" destId="{4DDF76F0-92B7-48C9-A465-6B8B8677EBBF}" srcOrd="6" destOrd="0" parTransId="{450BA91A-2C30-4575-836B-E218584972D7}" sibTransId="{3A1D4CDF-626F-41CA-B803-88DA4E192421}"/>
    <dgm:cxn modelId="{D702FA2A-A04A-4B6B-9DD1-2A0C2E680155}" srcId="{127CA244-1171-4621-8900-056FB5968060}" destId="{4CB361AC-AF8C-4F99-988F-8F91E4A400BE}" srcOrd="5" destOrd="0" parTransId="{879E0440-7E9B-4F9B-89E8-56D72365C5AE}" sibTransId="{840A29ED-66D0-4410-BA0E-9E400B59CA50}"/>
    <dgm:cxn modelId="{EA44395F-1959-49B1-8D4A-EB7E7B7D248C}" type="presOf" srcId="{4CB361AC-AF8C-4F99-988F-8F91E4A400BE}" destId="{1785D4EC-FA82-4E9C-985D-2063F50F082E}" srcOrd="0" destOrd="0" presId="urn:microsoft.com/office/officeart/2008/layout/LinedList"/>
    <dgm:cxn modelId="{A44E9961-B0AC-405B-94DA-B7FF2980E78E}" srcId="{127CA244-1171-4621-8900-056FB5968060}" destId="{1C586F76-CC2C-45A5-9ECB-3DAE0F469738}" srcOrd="4" destOrd="0" parTransId="{D80F775C-B99D-48CA-BE08-81470B803AFD}" sibTransId="{A4BCE9B8-C94F-4807-AD23-1520B4C6F938}"/>
    <dgm:cxn modelId="{522B0E67-5D2F-4012-8E76-33D2874B4887}" type="presOf" srcId="{AD3DB41B-AB31-40E1-89F2-5C8C72467619}" destId="{4AFDCB08-1483-483A-BEDE-DA1F06E2D395}" srcOrd="0" destOrd="0" presId="urn:microsoft.com/office/officeart/2008/layout/LinedList"/>
    <dgm:cxn modelId="{87A3A269-CCF7-46E0-A46F-E7175DF25239}" type="presOf" srcId="{EA1DF7BB-CA0F-4946-93FC-F13FE1233468}" destId="{A6CDCA1B-3F71-477B-BE9F-424952C6073C}" srcOrd="0" destOrd="0" presId="urn:microsoft.com/office/officeart/2008/layout/LinedList"/>
    <dgm:cxn modelId="{00D10D6F-F958-440F-9527-F37BF20A985E}" type="presOf" srcId="{142E62CB-32E6-414A-938C-1201FF1A9847}" destId="{7A24E8F1-E296-4E1C-B147-099780A42810}" srcOrd="0" destOrd="0" presId="urn:microsoft.com/office/officeart/2008/layout/LinedList"/>
    <dgm:cxn modelId="{99617F53-8324-4BCC-894D-937CFC41075B}" srcId="{127CA244-1171-4621-8900-056FB5968060}" destId="{BE821245-6D6F-4B1E-9100-29CAE447126B}" srcOrd="8" destOrd="0" parTransId="{A6D91F21-86FC-4E5F-BCEA-D0C923246B3C}" sibTransId="{7C27D46D-E827-468B-B280-544B745DE691}"/>
    <dgm:cxn modelId="{A178647C-8C02-4434-8CDF-A6EDA935A08A}" type="presOf" srcId="{4DDF76F0-92B7-48C9-A465-6B8B8677EBBF}" destId="{C08E998B-F708-4025-810A-0CF9BE8E1199}" srcOrd="0" destOrd="0" presId="urn:microsoft.com/office/officeart/2008/layout/LinedList"/>
    <dgm:cxn modelId="{8D161087-0FE7-4E21-A794-11844677D821}" srcId="{127CA244-1171-4621-8900-056FB5968060}" destId="{142E62CB-32E6-414A-938C-1201FF1A9847}" srcOrd="3" destOrd="0" parTransId="{E0E8DD34-7C1E-44DA-95F1-B69ACB2EDFCB}" sibTransId="{EA37731B-2B06-4FDF-A2BA-B21573D66CF7}"/>
    <dgm:cxn modelId="{62AEF987-97D4-4E8D-BE70-B337A0387C5C}" type="presOf" srcId="{BE821245-6D6F-4B1E-9100-29CAE447126B}" destId="{F46D07DC-EA54-476B-A42B-2B0775DB5743}" srcOrd="0" destOrd="0" presId="urn:microsoft.com/office/officeart/2008/layout/LinedList"/>
    <dgm:cxn modelId="{CC2684AB-5CEE-4184-AF34-EDDC8D6DA14C}" type="presOf" srcId="{1C586F76-CC2C-45A5-9ECB-3DAE0F469738}" destId="{45352301-7E55-4800-ADC5-566DF03E6C18}" srcOrd="0" destOrd="0" presId="urn:microsoft.com/office/officeart/2008/layout/LinedList"/>
    <dgm:cxn modelId="{72D5DEC1-5B46-403C-85BA-D259E817F40D}" srcId="{127CA244-1171-4621-8900-056FB5968060}" destId="{4340BD78-25F5-4B76-A5BE-D960F7807A2B}" srcOrd="7" destOrd="0" parTransId="{43B55681-CE0D-4C10-AEE2-6E76449B7DFD}" sibTransId="{6890BE5F-0AB9-465F-966F-8A762E065B8E}"/>
    <dgm:cxn modelId="{9F2F97D3-C43C-44B1-9A63-7CC16DBA810D}" srcId="{127CA244-1171-4621-8900-056FB5968060}" destId="{33931871-CFC9-4C7D-8FD1-2886BFA128A9}" srcOrd="0" destOrd="0" parTransId="{139C2F08-8576-4CF5-9FCB-E2695EC232FB}" sibTransId="{6C938907-083C-474D-832F-A9E8C68B7C40}"/>
    <dgm:cxn modelId="{7E46CBE0-045D-432A-A5E7-9B07C564039A}" srcId="{127CA244-1171-4621-8900-056FB5968060}" destId="{AD3DB41B-AB31-40E1-89F2-5C8C72467619}" srcOrd="2" destOrd="0" parTransId="{752EF7EC-B570-4FC8-9F08-63CA14644348}" sibTransId="{522CD246-9FF9-488E-9547-27A841AD2C51}"/>
    <dgm:cxn modelId="{0539F0E8-8029-491F-AA34-B34ED089C1F5}" type="presOf" srcId="{127CA244-1171-4621-8900-056FB5968060}" destId="{F7038E9A-221A-4DAF-BBF5-30DA6395403A}" srcOrd="0" destOrd="0" presId="urn:microsoft.com/office/officeart/2008/layout/LinedList"/>
    <dgm:cxn modelId="{5CD4A6F5-BB79-48C0-94DC-546E4A18B80B}" type="presOf" srcId="{33931871-CFC9-4C7D-8FD1-2886BFA128A9}" destId="{1411EE5F-2850-4E84-8637-09690AB76CA2}" srcOrd="0" destOrd="0" presId="urn:microsoft.com/office/officeart/2008/layout/LinedList"/>
    <dgm:cxn modelId="{F9F4A83B-CA07-42C1-8422-5EC8539BCB1F}" type="presParOf" srcId="{F7038E9A-221A-4DAF-BBF5-30DA6395403A}" destId="{A64E44D8-04B3-4DCA-8035-0E2AC27D209B}" srcOrd="0" destOrd="0" presId="urn:microsoft.com/office/officeart/2008/layout/LinedList"/>
    <dgm:cxn modelId="{E09AD136-C9BA-4999-A341-2AD57443D9AA}" type="presParOf" srcId="{F7038E9A-221A-4DAF-BBF5-30DA6395403A}" destId="{7EA1978A-8350-49D2-AE23-A6BEEE0E0406}" srcOrd="1" destOrd="0" presId="urn:microsoft.com/office/officeart/2008/layout/LinedList"/>
    <dgm:cxn modelId="{1E497E3C-18ED-48B5-82C1-5BBD37DE2873}" type="presParOf" srcId="{7EA1978A-8350-49D2-AE23-A6BEEE0E0406}" destId="{1411EE5F-2850-4E84-8637-09690AB76CA2}" srcOrd="0" destOrd="0" presId="urn:microsoft.com/office/officeart/2008/layout/LinedList"/>
    <dgm:cxn modelId="{9737B6EC-1BBB-4597-9E94-16BE0A3E4437}" type="presParOf" srcId="{7EA1978A-8350-49D2-AE23-A6BEEE0E0406}" destId="{52313BD5-F9C9-4984-A4D9-7A2A1D9AC19E}" srcOrd="1" destOrd="0" presId="urn:microsoft.com/office/officeart/2008/layout/LinedList"/>
    <dgm:cxn modelId="{BD4FD061-9B3D-4FD5-9980-A2F6A4D6952E}" type="presParOf" srcId="{F7038E9A-221A-4DAF-BBF5-30DA6395403A}" destId="{CD9045C0-0481-4195-92FE-FC8382580B9E}" srcOrd="2" destOrd="0" presId="urn:microsoft.com/office/officeart/2008/layout/LinedList"/>
    <dgm:cxn modelId="{9E644830-41DB-4C04-837C-B4D1AEDD2810}" type="presParOf" srcId="{F7038E9A-221A-4DAF-BBF5-30DA6395403A}" destId="{28368A4E-D3F0-4439-A40A-AAAEA3D60F0E}" srcOrd="3" destOrd="0" presId="urn:microsoft.com/office/officeart/2008/layout/LinedList"/>
    <dgm:cxn modelId="{991CE220-C0A4-4F9F-8B18-4E7B00956B7D}" type="presParOf" srcId="{28368A4E-D3F0-4439-A40A-AAAEA3D60F0E}" destId="{A6CDCA1B-3F71-477B-BE9F-424952C6073C}" srcOrd="0" destOrd="0" presId="urn:microsoft.com/office/officeart/2008/layout/LinedList"/>
    <dgm:cxn modelId="{DABFEBFA-5DD8-4EB7-89A9-222FC57F1854}" type="presParOf" srcId="{28368A4E-D3F0-4439-A40A-AAAEA3D60F0E}" destId="{8D2C31F5-2C54-4E18-85FA-24D9BC5FD803}" srcOrd="1" destOrd="0" presId="urn:microsoft.com/office/officeart/2008/layout/LinedList"/>
    <dgm:cxn modelId="{8DA41C84-F25B-41D4-B533-4CA963C997BE}" type="presParOf" srcId="{F7038E9A-221A-4DAF-BBF5-30DA6395403A}" destId="{0EB50677-FF27-413D-9B3C-7FF3F6C8CA07}" srcOrd="4" destOrd="0" presId="urn:microsoft.com/office/officeart/2008/layout/LinedList"/>
    <dgm:cxn modelId="{8A5E898D-F0B7-491C-86AB-21FE1852D308}" type="presParOf" srcId="{F7038E9A-221A-4DAF-BBF5-30DA6395403A}" destId="{6A869CA1-089C-49D3-8B0C-15FD48FF5D02}" srcOrd="5" destOrd="0" presId="urn:microsoft.com/office/officeart/2008/layout/LinedList"/>
    <dgm:cxn modelId="{F407BEFA-8C25-45B1-88CA-9B7D45D8DFE1}" type="presParOf" srcId="{6A869CA1-089C-49D3-8B0C-15FD48FF5D02}" destId="{4AFDCB08-1483-483A-BEDE-DA1F06E2D395}" srcOrd="0" destOrd="0" presId="urn:microsoft.com/office/officeart/2008/layout/LinedList"/>
    <dgm:cxn modelId="{069DB3FB-57E1-47AD-A382-A8DC084F4A95}" type="presParOf" srcId="{6A869CA1-089C-49D3-8B0C-15FD48FF5D02}" destId="{6C752A4F-874B-4F3A-AD70-BEE5A3AAE929}" srcOrd="1" destOrd="0" presId="urn:microsoft.com/office/officeart/2008/layout/LinedList"/>
    <dgm:cxn modelId="{71FC8B50-60C5-4766-8569-A3CB389B1C5B}" type="presParOf" srcId="{F7038E9A-221A-4DAF-BBF5-30DA6395403A}" destId="{ED718A9F-E126-469A-839F-F3A3233A0254}" srcOrd="6" destOrd="0" presId="urn:microsoft.com/office/officeart/2008/layout/LinedList"/>
    <dgm:cxn modelId="{E3909E71-2F87-437B-A681-7E7082B8B17E}" type="presParOf" srcId="{F7038E9A-221A-4DAF-BBF5-30DA6395403A}" destId="{18A87D5C-6FE3-40F6-919C-84374937DC35}" srcOrd="7" destOrd="0" presId="urn:microsoft.com/office/officeart/2008/layout/LinedList"/>
    <dgm:cxn modelId="{54D4996C-2ACE-4CC6-8C70-AC5FB66F4ECD}" type="presParOf" srcId="{18A87D5C-6FE3-40F6-919C-84374937DC35}" destId="{7A24E8F1-E296-4E1C-B147-099780A42810}" srcOrd="0" destOrd="0" presId="urn:microsoft.com/office/officeart/2008/layout/LinedList"/>
    <dgm:cxn modelId="{D0E52673-F221-4D39-9236-E24203209160}" type="presParOf" srcId="{18A87D5C-6FE3-40F6-919C-84374937DC35}" destId="{D2E71552-3698-44C0-8878-7966AF7133AE}" srcOrd="1" destOrd="0" presId="urn:microsoft.com/office/officeart/2008/layout/LinedList"/>
    <dgm:cxn modelId="{1DBA8CAA-877F-4514-ACCF-233D8DBE7D5A}" type="presParOf" srcId="{F7038E9A-221A-4DAF-BBF5-30DA6395403A}" destId="{101AB2D0-0E13-4A51-B8F2-BD298EABE9CF}" srcOrd="8" destOrd="0" presId="urn:microsoft.com/office/officeart/2008/layout/LinedList"/>
    <dgm:cxn modelId="{5F145DAF-D7C8-4BAD-960F-289596144B4C}" type="presParOf" srcId="{F7038E9A-221A-4DAF-BBF5-30DA6395403A}" destId="{2C29F418-C3D4-4F40-987D-8FFBD86BD89C}" srcOrd="9" destOrd="0" presId="urn:microsoft.com/office/officeart/2008/layout/LinedList"/>
    <dgm:cxn modelId="{126B5021-7559-489D-BF94-DA1DE462A5A3}" type="presParOf" srcId="{2C29F418-C3D4-4F40-987D-8FFBD86BD89C}" destId="{45352301-7E55-4800-ADC5-566DF03E6C18}" srcOrd="0" destOrd="0" presId="urn:microsoft.com/office/officeart/2008/layout/LinedList"/>
    <dgm:cxn modelId="{E0D9FD23-168E-44D1-BB62-D49699415769}" type="presParOf" srcId="{2C29F418-C3D4-4F40-987D-8FFBD86BD89C}" destId="{F71192BA-7061-454F-A977-8C55A3202EA7}" srcOrd="1" destOrd="0" presId="urn:microsoft.com/office/officeart/2008/layout/LinedList"/>
    <dgm:cxn modelId="{63872266-12AF-40AE-A34C-450EB76366DF}" type="presParOf" srcId="{F7038E9A-221A-4DAF-BBF5-30DA6395403A}" destId="{00067590-0E3D-49BF-818D-BC8D0763263D}" srcOrd="10" destOrd="0" presId="urn:microsoft.com/office/officeart/2008/layout/LinedList"/>
    <dgm:cxn modelId="{B35607DF-FA45-447E-9514-ACE661A5B99B}" type="presParOf" srcId="{F7038E9A-221A-4DAF-BBF5-30DA6395403A}" destId="{C5FC3601-3D67-43F0-8C0E-4D98E13C2FD1}" srcOrd="11" destOrd="0" presId="urn:microsoft.com/office/officeart/2008/layout/LinedList"/>
    <dgm:cxn modelId="{327EBB23-7D65-4BBB-BE95-D629D81C4105}" type="presParOf" srcId="{C5FC3601-3D67-43F0-8C0E-4D98E13C2FD1}" destId="{1785D4EC-FA82-4E9C-985D-2063F50F082E}" srcOrd="0" destOrd="0" presId="urn:microsoft.com/office/officeart/2008/layout/LinedList"/>
    <dgm:cxn modelId="{A39EA5F8-458E-4EDB-BBF0-9ED5D557DBAD}" type="presParOf" srcId="{C5FC3601-3D67-43F0-8C0E-4D98E13C2FD1}" destId="{73E99A0C-FEFF-42B8-8277-2E4B45E9B467}" srcOrd="1" destOrd="0" presId="urn:microsoft.com/office/officeart/2008/layout/LinedList"/>
    <dgm:cxn modelId="{EAA4EEC4-DA46-4358-A5A3-877AE3BDBE07}" type="presParOf" srcId="{F7038E9A-221A-4DAF-BBF5-30DA6395403A}" destId="{A68CC6E8-7E89-40EA-8204-48C9DD6BF9A4}" srcOrd="12" destOrd="0" presId="urn:microsoft.com/office/officeart/2008/layout/LinedList"/>
    <dgm:cxn modelId="{77620DBB-64E7-49C4-A26A-A80647C7A569}" type="presParOf" srcId="{F7038E9A-221A-4DAF-BBF5-30DA6395403A}" destId="{A8D21827-D111-4116-9300-A701BC598FF0}" srcOrd="13" destOrd="0" presId="urn:microsoft.com/office/officeart/2008/layout/LinedList"/>
    <dgm:cxn modelId="{2E057F4E-172C-4AB9-AA1D-2050924FB9C3}" type="presParOf" srcId="{A8D21827-D111-4116-9300-A701BC598FF0}" destId="{C08E998B-F708-4025-810A-0CF9BE8E1199}" srcOrd="0" destOrd="0" presId="urn:microsoft.com/office/officeart/2008/layout/LinedList"/>
    <dgm:cxn modelId="{FA06841C-D1A3-43F1-904B-323B75E73D6B}" type="presParOf" srcId="{A8D21827-D111-4116-9300-A701BC598FF0}" destId="{E5EB0F1A-C818-4B05-897B-FAEF5751D204}" srcOrd="1" destOrd="0" presId="urn:microsoft.com/office/officeart/2008/layout/LinedList"/>
    <dgm:cxn modelId="{C66D4EE5-3DEE-4DD7-8907-8915A8C6B6AC}" type="presParOf" srcId="{F7038E9A-221A-4DAF-BBF5-30DA6395403A}" destId="{2C81BF88-4F09-4C65-8995-105F06B269DD}" srcOrd="14" destOrd="0" presId="urn:microsoft.com/office/officeart/2008/layout/LinedList"/>
    <dgm:cxn modelId="{3ADC941B-5A2A-4F7E-81E2-A1BAD354CE28}" type="presParOf" srcId="{F7038E9A-221A-4DAF-BBF5-30DA6395403A}" destId="{114217CE-D7D3-4BE9-B10D-79DA3A67765F}" srcOrd="15" destOrd="0" presId="urn:microsoft.com/office/officeart/2008/layout/LinedList"/>
    <dgm:cxn modelId="{967ECC8B-D767-4FE5-933E-FB99BEF20587}" type="presParOf" srcId="{114217CE-D7D3-4BE9-B10D-79DA3A67765F}" destId="{00823DB3-7592-413A-96ED-0C6FB25CEAF6}" srcOrd="0" destOrd="0" presId="urn:microsoft.com/office/officeart/2008/layout/LinedList"/>
    <dgm:cxn modelId="{61B36D5E-2161-4038-8999-D1A3C1FC7C49}" type="presParOf" srcId="{114217CE-D7D3-4BE9-B10D-79DA3A67765F}" destId="{BA681F83-7ABB-4CAD-BEA9-25054CB3CC5E}" srcOrd="1" destOrd="0" presId="urn:microsoft.com/office/officeart/2008/layout/LinedList"/>
    <dgm:cxn modelId="{27E5371D-A013-4842-9544-9AD4A740327C}" type="presParOf" srcId="{F7038E9A-221A-4DAF-BBF5-30DA6395403A}" destId="{3B905760-6025-4190-A4DC-94786A100BD3}" srcOrd="16" destOrd="0" presId="urn:microsoft.com/office/officeart/2008/layout/LinedList"/>
    <dgm:cxn modelId="{27577BDC-1AF5-40C1-B0B6-6CA67475A7B4}" type="presParOf" srcId="{F7038E9A-221A-4DAF-BBF5-30DA6395403A}" destId="{6D1117CE-D1FF-4FB8-B304-41C1CE27B09B}" srcOrd="17" destOrd="0" presId="urn:microsoft.com/office/officeart/2008/layout/LinedList"/>
    <dgm:cxn modelId="{6AD537FE-4129-4924-AEEE-74AE7D890B19}" type="presParOf" srcId="{6D1117CE-D1FF-4FB8-B304-41C1CE27B09B}" destId="{F46D07DC-EA54-476B-A42B-2B0775DB5743}" srcOrd="0" destOrd="0" presId="urn:microsoft.com/office/officeart/2008/layout/LinedList"/>
    <dgm:cxn modelId="{B9EB56A0-8382-42BA-8A33-A2F4718D136E}" type="presParOf" srcId="{6D1117CE-D1FF-4FB8-B304-41C1CE27B09B}" destId="{D1C936D1-4EF8-49F1-8A87-413909A6EEEB}"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4E44D8-04B3-4DCA-8035-0E2AC27D209B}">
      <dsp:nvSpPr>
        <dsp:cNvPr id="0" name=""/>
        <dsp:cNvSpPr/>
      </dsp:nvSpPr>
      <dsp:spPr>
        <a:xfrm>
          <a:off x="0" y="552"/>
          <a:ext cx="7635648"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411EE5F-2850-4E84-8637-09690AB76CA2}">
      <dsp:nvSpPr>
        <dsp:cNvPr id="0" name=""/>
        <dsp:cNvSpPr/>
      </dsp:nvSpPr>
      <dsp:spPr>
        <a:xfrm>
          <a:off x="0" y="552"/>
          <a:ext cx="7635648" cy="5026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GB" sz="1500" b="1" kern="1200" dirty="0">
              <a:latin typeface="Cambria" panose="02040503050406030204" pitchFamily="18" charset="0"/>
              <a:ea typeface="Cambria" panose="02040503050406030204" pitchFamily="18" charset="0"/>
            </a:rPr>
            <a:t>Overview of the Finance Act, 2019</a:t>
          </a:r>
          <a:endParaRPr lang="en-US" sz="1500" b="1" kern="1200" dirty="0">
            <a:latin typeface="Cambria" panose="02040503050406030204" pitchFamily="18" charset="0"/>
            <a:ea typeface="Cambria" panose="02040503050406030204" pitchFamily="18" charset="0"/>
          </a:endParaRPr>
        </a:p>
      </dsp:txBody>
      <dsp:txXfrm>
        <a:off x="0" y="552"/>
        <a:ext cx="7635648" cy="502622"/>
      </dsp:txXfrm>
    </dsp:sp>
    <dsp:sp modelId="{CD9045C0-0481-4195-92FE-FC8382580B9E}">
      <dsp:nvSpPr>
        <dsp:cNvPr id="0" name=""/>
        <dsp:cNvSpPr/>
      </dsp:nvSpPr>
      <dsp:spPr>
        <a:xfrm>
          <a:off x="0" y="503174"/>
          <a:ext cx="7635648" cy="0"/>
        </a:xfrm>
        <a:prstGeom prst="line">
          <a:avLst/>
        </a:prstGeom>
        <a:solidFill>
          <a:schemeClr val="accent2">
            <a:hueOff val="585190"/>
            <a:satOff val="-730"/>
            <a:lumOff val="172"/>
            <a:alphaOff val="0"/>
          </a:schemeClr>
        </a:solidFill>
        <a:ln w="25400" cap="flat" cmpd="sng" algn="ctr">
          <a:solidFill>
            <a:schemeClr val="accent2">
              <a:hueOff val="585190"/>
              <a:satOff val="-730"/>
              <a:lumOff val="17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6CDCA1B-3F71-477B-BE9F-424952C6073C}">
      <dsp:nvSpPr>
        <dsp:cNvPr id="0" name=""/>
        <dsp:cNvSpPr/>
      </dsp:nvSpPr>
      <dsp:spPr>
        <a:xfrm>
          <a:off x="0" y="503174"/>
          <a:ext cx="7635648" cy="5026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GB" sz="1500" b="1" kern="1200" dirty="0">
              <a:latin typeface="Cambria" panose="02040503050406030204" pitchFamily="18" charset="0"/>
              <a:ea typeface="Cambria" panose="02040503050406030204" pitchFamily="18" charset="0"/>
            </a:rPr>
            <a:t>Implications of Changes made to CITA</a:t>
          </a:r>
          <a:endParaRPr lang="en-US" sz="1500" b="1" kern="1200" dirty="0">
            <a:latin typeface="Cambria" panose="02040503050406030204" pitchFamily="18" charset="0"/>
            <a:ea typeface="Cambria" panose="02040503050406030204" pitchFamily="18" charset="0"/>
          </a:endParaRPr>
        </a:p>
      </dsp:txBody>
      <dsp:txXfrm>
        <a:off x="0" y="503174"/>
        <a:ext cx="7635648" cy="502622"/>
      </dsp:txXfrm>
    </dsp:sp>
    <dsp:sp modelId="{0EB50677-FF27-413D-9B3C-7FF3F6C8CA07}">
      <dsp:nvSpPr>
        <dsp:cNvPr id="0" name=""/>
        <dsp:cNvSpPr/>
      </dsp:nvSpPr>
      <dsp:spPr>
        <a:xfrm>
          <a:off x="0" y="1005797"/>
          <a:ext cx="7635648" cy="0"/>
        </a:xfrm>
        <a:prstGeom prst="line">
          <a:avLst/>
        </a:prstGeom>
        <a:solidFill>
          <a:schemeClr val="accent2">
            <a:hueOff val="1170380"/>
            <a:satOff val="-1460"/>
            <a:lumOff val="343"/>
            <a:alphaOff val="0"/>
          </a:schemeClr>
        </a:solidFill>
        <a:ln w="25400" cap="flat" cmpd="sng" algn="ctr">
          <a:solidFill>
            <a:schemeClr val="accent2">
              <a:hueOff val="1170380"/>
              <a:satOff val="-1460"/>
              <a:lumOff val="34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AFDCB08-1483-483A-BEDE-DA1F06E2D395}">
      <dsp:nvSpPr>
        <dsp:cNvPr id="0" name=""/>
        <dsp:cNvSpPr/>
      </dsp:nvSpPr>
      <dsp:spPr>
        <a:xfrm>
          <a:off x="0" y="1005797"/>
          <a:ext cx="7635648" cy="5026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GB" sz="1500" b="1" kern="1200" dirty="0">
              <a:latin typeface="Cambria" panose="02040503050406030204" pitchFamily="18" charset="0"/>
              <a:ea typeface="Cambria" panose="02040503050406030204" pitchFamily="18" charset="0"/>
            </a:rPr>
            <a:t>Implications of Changes made to PITA</a:t>
          </a:r>
          <a:endParaRPr lang="en-US" sz="1500" b="1" kern="1200" dirty="0">
            <a:latin typeface="Cambria" panose="02040503050406030204" pitchFamily="18" charset="0"/>
            <a:ea typeface="Cambria" panose="02040503050406030204" pitchFamily="18" charset="0"/>
          </a:endParaRPr>
        </a:p>
      </dsp:txBody>
      <dsp:txXfrm>
        <a:off x="0" y="1005797"/>
        <a:ext cx="7635648" cy="502622"/>
      </dsp:txXfrm>
    </dsp:sp>
    <dsp:sp modelId="{ED718A9F-E126-469A-839F-F3A3233A0254}">
      <dsp:nvSpPr>
        <dsp:cNvPr id="0" name=""/>
        <dsp:cNvSpPr/>
      </dsp:nvSpPr>
      <dsp:spPr>
        <a:xfrm>
          <a:off x="0" y="1508419"/>
          <a:ext cx="7635648" cy="0"/>
        </a:xfrm>
        <a:prstGeom prst="line">
          <a:avLst/>
        </a:prstGeom>
        <a:solidFill>
          <a:schemeClr val="accent2">
            <a:hueOff val="1755570"/>
            <a:satOff val="-2190"/>
            <a:lumOff val="515"/>
            <a:alphaOff val="0"/>
          </a:schemeClr>
        </a:solidFill>
        <a:ln w="25400" cap="flat" cmpd="sng" algn="ctr">
          <a:solidFill>
            <a:schemeClr val="accent2">
              <a:hueOff val="1755570"/>
              <a:satOff val="-2190"/>
              <a:lumOff val="51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A24E8F1-E296-4E1C-B147-099780A42810}">
      <dsp:nvSpPr>
        <dsp:cNvPr id="0" name=""/>
        <dsp:cNvSpPr/>
      </dsp:nvSpPr>
      <dsp:spPr>
        <a:xfrm>
          <a:off x="0" y="1508419"/>
          <a:ext cx="7635648" cy="5026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GB" sz="1500" b="1" kern="1200" dirty="0">
              <a:latin typeface="Cambria" panose="02040503050406030204" pitchFamily="18" charset="0"/>
              <a:ea typeface="Cambria" panose="02040503050406030204" pitchFamily="18" charset="0"/>
            </a:rPr>
            <a:t>Implications of Changes made to the VAT Act</a:t>
          </a:r>
          <a:endParaRPr lang="en-US" sz="1500" b="1" kern="1200" dirty="0">
            <a:latin typeface="Cambria" panose="02040503050406030204" pitchFamily="18" charset="0"/>
            <a:ea typeface="Cambria" panose="02040503050406030204" pitchFamily="18" charset="0"/>
          </a:endParaRPr>
        </a:p>
      </dsp:txBody>
      <dsp:txXfrm>
        <a:off x="0" y="1508419"/>
        <a:ext cx="7635648" cy="502622"/>
      </dsp:txXfrm>
    </dsp:sp>
    <dsp:sp modelId="{101AB2D0-0E13-4A51-B8F2-BD298EABE9CF}">
      <dsp:nvSpPr>
        <dsp:cNvPr id="0" name=""/>
        <dsp:cNvSpPr/>
      </dsp:nvSpPr>
      <dsp:spPr>
        <a:xfrm>
          <a:off x="0" y="2011041"/>
          <a:ext cx="7635648" cy="0"/>
        </a:xfrm>
        <a:prstGeom prst="line">
          <a:avLst/>
        </a:prstGeom>
        <a:solidFill>
          <a:schemeClr val="accent2">
            <a:hueOff val="2340759"/>
            <a:satOff val="-2919"/>
            <a:lumOff val="686"/>
            <a:alphaOff val="0"/>
          </a:schemeClr>
        </a:solidFill>
        <a:ln w="25400" cap="flat" cmpd="sng" algn="ctr">
          <a:solidFill>
            <a:schemeClr val="accent2">
              <a:hueOff val="2340759"/>
              <a:satOff val="-2919"/>
              <a:lumOff val="68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5352301-7E55-4800-ADC5-566DF03E6C18}">
      <dsp:nvSpPr>
        <dsp:cNvPr id="0" name=""/>
        <dsp:cNvSpPr/>
      </dsp:nvSpPr>
      <dsp:spPr>
        <a:xfrm>
          <a:off x="0" y="2011041"/>
          <a:ext cx="7635648" cy="5026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b="1" i="0" kern="1200" dirty="0">
              <a:latin typeface="Cambria" panose="02040503050406030204" pitchFamily="18" charset="0"/>
              <a:ea typeface="Cambria" panose="02040503050406030204" pitchFamily="18" charset="0"/>
            </a:rPr>
            <a:t>Implications of </a:t>
          </a:r>
          <a:r>
            <a:rPr lang="en-US" sz="1500" b="1" i="1" kern="1200" dirty="0">
              <a:latin typeface="Cambria" panose="02040503050406030204" pitchFamily="18" charset="0"/>
              <a:ea typeface="Cambria" panose="02040503050406030204" pitchFamily="18" charset="0"/>
            </a:rPr>
            <a:t> </a:t>
          </a:r>
          <a:r>
            <a:rPr lang="en-US" sz="1500" b="1" kern="1200" dirty="0">
              <a:latin typeface="Cambria" panose="02040503050406030204" pitchFamily="18" charset="0"/>
              <a:ea typeface="Cambria" panose="02040503050406030204" pitchFamily="18" charset="0"/>
            </a:rPr>
            <a:t>Changes made to the CGT Act</a:t>
          </a:r>
        </a:p>
      </dsp:txBody>
      <dsp:txXfrm>
        <a:off x="0" y="2011041"/>
        <a:ext cx="7635648" cy="502622"/>
      </dsp:txXfrm>
    </dsp:sp>
    <dsp:sp modelId="{00067590-0E3D-49BF-818D-BC8D0763263D}">
      <dsp:nvSpPr>
        <dsp:cNvPr id="0" name=""/>
        <dsp:cNvSpPr/>
      </dsp:nvSpPr>
      <dsp:spPr>
        <a:xfrm>
          <a:off x="0" y="2513664"/>
          <a:ext cx="7635648" cy="0"/>
        </a:xfrm>
        <a:prstGeom prst="line">
          <a:avLst/>
        </a:prstGeom>
        <a:solidFill>
          <a:schemeClr val="accent2">
            <a:hueOff val="2925949"/>
            <a:satOff val="-3649"/>
            <a:lumOff val="858"/>
            <a:alphaOff val="0"/>
          </a:schemeClr>
        </a:solidFill>
        <a:ln w="25400" cap="flat" cmpd="sng" algn="ctr">
          <a:solidFill>
            <a:schemeClr val="accent2">
              <a:hueOff val="2925949"/>
              <a:satOff val="-3649"/>
              <a:lumOff val="85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785D4EC-FA82-4E9C-985D-2063F50F082E}">
      <dsp:nvSpPr>
        <dsp:cNvPr id="0" name=""/>
        <dsp:cNvSpPr/>
      </dsp:nvSpPr>
      <dsp:spPr>
        <a:xfrm>
          <a:off x="0" y="2513664"/>
          <a:ext cx="7635648" cy="5026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GB" sz="1500" b="1" kern="1200" dirty="0">
              <a:latin typeface="Cambria" panose="02040503050406030204" pitchFamily="18" charset="0"/>
              <a:ea typeface="Cambria" panose="02040503050406030204" pitchFamily="18" charset="0"/>
            </a:rPr>
            <a:t>Implications of Changes made to the </a:t>
          </a:r>
          <a:r>
            <a:rPr lang="en-US" sz="1500" b="1" kern="1200" dirty="0">
              <a:latin typeface="Cambria" panose="02040503050406030204" pitchFamily="18" charset="0"/>
              <a:ea typeface="Cambria" panose="02040503050406030204" pitchFamily="18" charset="0"/>
            </a:rPr>
            <a:t>Customs, Excise Tariff, Etc. (Consolidation) Act</a:t>
          </a:r>
        </a:p>
      </dsp:txBody>
      <dsp:txXfrm>
        <a:off x="0" y="2513664"/>
        <a:ext cx="7635648" cy="502622"/>
      </dsp:txXfrm>
    </dsp:sp>
    <dsp:sp modelId="{A68CC6E8-7E89-40EA-8204-48C9DD6BF9A4}">
      <dsp:nvSpPr>
        <dsp:cNvPr id="0" name=""/>
        <dsp:cNvSpPr/>
      </dsp:nvSpPr>
      <dsp:spPr>
        <a:xfrm>
          <a:off x="0" y="3016286"/>
          <a:ext cx="7635648" cy="0"/>
        </a:xfrm>
        <a:prstGeom prst="line">
          <a:avLst/>
        </a:prstGeom>
        <a:solidFill>
          <a:schemeClr val="accent2">
            <a:hueOff val="3511139"/>
            <a:satOff val="-4379"/>
            <a:lumOff val="1030"/>
            <a:alphaOff val="0"/>
          </a:schemeClr>
        </a:solidFill>
        <a:ln w="25400" cap="flat" cmpd="sng" algn="ctr">
          <a:solidFill>
            <a:schemeClr val="accent2">
              <a:hueOff val="3511139"/>
              <a:satOff val="-4379"/>
              <a:lumOff val="103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08E998B-F708-4025-810A-0CF9BE8E1199}">
      <dsp:nvSpPr>
        <dsp:cNvPr id="0" name=""/>
        <dsp:cNvSpPr/>
      </dsp:nvSpPr>
      <dsp:spPr>
        <a:xfrm>
          <a:off x="0" y="3016286"/>
          <a:ext cx="7635648" cy="5026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GB" sz="1500" b="1" kern="1200" dirty="0">
              <a:latin typeface="Cambria" panose="02040503050406030204" pitchFamily="18" charset="0"/>
              <a:ea typeface="Cambria" panose="02040503050406030204" pitchFamily="18" charset="0"/>
            </a:rPr>
            <a:t>Implications of Changes made to the Stamp Duties Act</a:t>
          </a:r>
          <a:endParaRPr lang="en-US" sz="1500" b="1" kern="1200" dirty="0">
            <a:latin typeface="Cambria" panose="02040503050406030204" pitchFamily="18" charset="0"/>
            <a:ea typeface="Cambria" panose="02040503050406030204" pitchFamily="18" charset="0"/>
          </a:endParaRPr>
        </a:p>
      </dsp:txBody>
      <dsp:txXfrm>
        <a:off x="0" y="3016286"/>
        <a:ext cx="7635648" cy="502622"/>
      </dsp:txXfrm>
    </dsp:sp>
    <dsp:sp modelId="{2C81BF88-4F09-4C65-8995-105F06B269DD}">
      <dsp:nvSpPr>
        <dsp:cNvPr id="0" name=""/>
        <dsp:cNvSpPr/>
      </dsp:nvSpPr>
      <dsp:spPr>
        <a:xfrm>
          <a:off x="0" y="3518908"/>
          <a:ext cx="7635648" cy="0"/>
        </a:xfrm>
        <a:prstGeom prst="line">
          <a:avLst/>
        </a:prstGeom>
        <a:solidFill>
          <a:schemeClr val="accent2">
            <a:hueOff val="4096329"/>
            <a:satOff val="-5109"/>
            <a:lumOff val="1201"/>
            <a:alphaOff val="0"/>
          </a:schemeClr>
        </a:solidFill>
        <a:ln w="25400" cap="flat" cmpd="sng" algn="ctr">
          <a:solidFill>
            <a:schemeClr val="accent2">
              <a:hueOff val="4096329"/>
              <a:satOff val="-5109"/>
              <a:lumOff val="120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0823DB3-7592-413A-96ED-0C6FB25CEAF6}">
      <dsp:nvSpPr>
        <dsp:cNvPr id="0" name=""/>
        <dsp:cNvSpPr/>
      </dsp:nvSpPr>
      <dsp:spPr>
        <a:xfrm>
          <a:off x="0" y="3518908"/>
          <a:ext cx="7635648" cy="5026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GB" sz="1500" b="1" kern="1200" dirty="0">
              <a:latin typeface="Cambria" panose="02040503050406030204" pitchFamily="18" charset="0"/>
              <a:ea typeface="Cambria" panose="02040503050406030204" pitchFamily="18" charset="0"/>
            </a:rPr>
            <a:t>Sectorial Analysis of the Finance Act, 2019</a:t>
          </a:r>
          <a:endParaRPr lang="en-US" sz="1500" b="1" kern="1200" dirty="0">
            <a:latin typeface="Cambria" panose="02040503050406030204" pitchFamily="18" charset="0"/>
            <a:ea typeface="Cambria" panose="02040503050406030204" pitchFamily="18" charset="0"/>
          </a:endParaRPr>
        </a:p>
      </dsp:txBody>
      <dsp:txXfrm>
        <a:off x="0" y="3518908"/>
        <a:ext cx="7635648" cy="502622"/>
      </dsp:txXfrm>
    </dsp:sp>
    <dsp:sp modelId="{3B905760-6025-4190-A4DC-94786A100BD3}">
      <dsp:nvSpPr>
        <dsp:cNvPr id="0" name=""/>
        <dsp:cNvSpPr/>
      </dsp:nvSpPr>
      <dsp:spPr>
        <a:xfrm>
          <a:off x="0" y="4021531"/>
          <a:ext cx="7635648" cy="0"/>
        </a:xfrm>
        <a:prstGeom prst="line">
          <a:avLst/>
        </a:prstGeom>
        <a:solidFill>
          <a:schemeClr val="accent2">
            <a:hueOff val="4681519"/>
            <a:satOff val="-5839"/>
            <a:lumOff val="1373"/>
            <a:alphaOff val="0"/>
          </a:schemeClr>
        </a:solidFill>
        <a:ln w="25400" cap="flat" cmpd="sng" algn="ctr">
          <a:solidFill>
            <a:schemeClr val="accent2">
              <a:hueOff val="4681519"/>
              <a:satOff val="-5839"/>
              <a:lumOff val="137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46D07DC-EA54-476B-A42B-2B0775DB5743}">
      <dsp:nvSpPr>
        <dsp:cNvPr id="0" name=""/>
        <dsp:cNvSpPr/>
      </dsp:nvSpPr>
      <dsp:spPr>
        <a:xfrm>
          <a:off x="0" y="4021531"/>
          <a:ext cx="7635648" cy="5026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GB" sz="1500" b="1" kern="1200" dirty="0">
              <a:latin typeface="Cambria" panose="02040503050406030204" pitchFamily="18" charset="0"/>
              <a:ea typeface="Cambria" panose="02040503050406030204" pitchFamily="18" charset="0"/>
            </a:rPr>
            <a:t>Questions </a:t>
          </a:r>
          <a:endParaRPr lang="en-US" sz="1500" b="1" kern="1200" dirty="0">
            <a:latin typeface="Cambria" panose="02040503050406030204" pitchFamily="18" charset="0"/>
            <a:ea typeface="Cambria" panose="02040503050406030204" pitchFamily="18" charset="0"/>
          </a:endParaRPr>
        </a:p>
      </dsp:txBody>
      <dsp:txXfrm>
        <a:off x="0" y="4021531"/>
        <a:ext cx="7635648" cy="502622"/>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A239E5-F73C-4E5F-986C-12FB60CB541E}" type="datetimeFigureOut">
              <a:rPr lang="en-GB" smtClean="0"/>
              <a:t>12/02/2020</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04B8C1-1B70-4837-B058-5791CE2B1EF7}" type="slidenum">
              <a:rPr lang="en-GB" smtClean="0"/>
              <a:t>‹#›</a:t>
            </a:fld>
            <a:endParaRPr lang="en-GB" dirty="0"/>
          </a:p>
        </p:txBody>
      </p:sp>
    </p:spTree>
    <p:extLst>
      <p:ext uri="{BB962C8B-B14F-4D97-AF65-F5344CB8AC3E}">
        <p14:creationId xmlns:p14="http://schemas.microsoft.com/office/powerpoint/2010/main" val="37935838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81178F4-3D07-4E00-81C0-102862FD97B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257268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804A922-4FDD-4537-914F-621B3609632C}" type="slidenum">
              <a:rPr lang="en-GB" smtClean="0"/>
              <a:pPr>
                <a:defRPr/>
              </a:pPr>
              <a:t>22</a:t>
            </a:fld>
            <a:endParaRPr lang="en-GB"/>
          </a:p>
        </p:txBody>
      </p:sp>
    </p:spTree>
    <p:extLst>
      <p:ext uri="{BB962C8B-B14F-4D97-AF65-F5344CB8AC3E}">
        <p14:creationId xmlns:p14="http://schemas.microsoft.com/office/powerpoint/2010/main" val="40057907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pPr>
              <a:defRPr/>
            </a:pP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6B5B3039-0B07-4EDA-9F86-B563DDCBA6F6}" type="slidenum">
              <a:rPr lang="en-US" smtClean="0">
                <a:solidFill>
                  <a:srgbClr val="FFFFFF"/>
                </a:solidFill>
              </a:rPr>
              <a:pPr>
                <a:defRPr/>
              </a:pPr>
              <a:t>‹#›</a:t>
            </a:fld>
            <a:r>
              <a:rPr lang="en-US" b="0" dirty="0">
                <a:solidFill>
                  <a:srgbClr val="000000"/>
                </a:solidFill>
              </a:rPr>
              <a:t> </a:t>
            </a:r>
          </a:p>
        </p:txBody>
      </p:sp>
    </p:spTree>
    <p:extLst>
      <p:ext uri="{BB962C8B-B14F-4D97-AF65-F5344CB8AC3E}">
        <p14:creationId xmlns:p14="http://schemas.microsoft.com/office/powerpoint/2010/main" val="3871043540"/>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3E023E44-8C65-47A3-9379-FE3C232F1493}" type="slidenum">
              <a:rPr lang="en-US" smtClean="0">
                <a:solidFill>
                  <a:srgbClr val="FFFFFF"/>
                </a:solidFill>
              </a:rPr>
              <a:pPr>
                <a:defRPr/>
              </a:pPr>
              <a:t>‹#›</a:t>
            </a:fld>
            <a:r>
              <a:rPr lang="en-US" b="0" dirty="0">
                <a:solidFill>
                  <a:srgbClr val="000000"/>
                </a:solidFill>
              </a:rPr>
              <a:t> </a:t>
            </a:r>
          </a:p>
        </p:txBody>
      </p:sp>
    </p:spTree>
    <p:extLst>
      <p:ext uri="{BB962C8B-B14F-4D97-AF65-F5344CB8AC3E}">
        <p14:creationId xmlns:p14="http://schemas.microsoft.com/office/powerpoint/2010/main" val="412733082"/>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C175AC0A-C83D-4373-BDFF-329FC0049F69}" type="slidenum">
              <a:rPr lang="en-US" smtClean="0">
                <a:solidFill>
                  <a:srgbClr val="FFFFFF"/>
                </a:solidFill>
              </a:rPr>
              <a:pPr>
                <a:defRPr/>
              </a:pPr>
              <a:t>‹#›</a:t>
            </a:fld>
            <a:r>
              <a:rPr lang="en-US" b="0" dirty="0">
                <a:solidFill>
                  <a:srgbClr val="000000"/>
                </a:solidFill>
              </a:rPr>
              <a:t> </a:t>
            </a:r>
          </a:p>
        </p:txBody>
      </p:sp>
    </p:spTree>
    <p:extLst>
      <p:ext uri="{BB962C8B-B14F-4D97-AF65-F5344CB8AC3E}">
        <p14:creationId xmlns:p14="http://schemas.microsoft.com/office/powerpoint/2010/main" val="2090236911"/>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BC1EDBED-370E-467C-8E63-115AC670746C}" type="slidenum">
              <a:rPr lang="en-US" smtClean="0">
                <a:solidFill>
                  <a:srgbClr val="FFFFFF"/>
                </a:solidFill>
              </a:rPr>
              <a:pPr>
                <a:defRPr/>
              </a:pPr>
              <a:t>‹#›</a:t>
            </a:fld>
            <a:r>
              <a:rPr lang="en-US" b="0" dirty="0">
                <a:solidFill>
                  <a:srgbClr val="000000"/>
                </a:solidFill>
              </a:rPr>
              <a:t> </a:t>
            </a:r>
          </a:p>
        </p:txBody>
      </p:sp>
    </p:spTree>
    <p:extLst>
      <p:ext uri="{BB962C8B-B14F-4D97-AF65-F5344CB8AC3E}">
        <p14:creationId xmlns:p14="http://schemas.microsoft.com/office/powerpoint/2010/main" val="442296458"/>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D285ADE3-233F-4EBC-AD9E-8C12F922F342}" type="slidenum">
              <a:rPr lang="en-US" smtClean="0">
                <a:solidFill>
                  <a:srgbClr val="FFFFFF"/>
                </a:solidFill>
              </a:rPr>
              <a:pPr>
                <a:defRPr/>
              </a:pPr>
              <a:t>‹#›</a:t>
            </a:fld>
            <a:r>
              <a:rPr lang="en-US" b="0" dirty="0">
                <a:solidFill>
                  <a:srgbClr val="000000"/>
                </a:solidFill>
              </a:rPr>
              <a:t> </a:t>
            </a:r>
          </a:p>
        </p:txBody>
      </p:sp>
    </p:spTree>
    <p:extLst>
      <p:ext uri="{BB962C8B-B14F-4D97-AF65-F5344CB8AC3E}">
        <p14:creationId xmlns:p14="http://schemas.microsoft.com/office/powerpoint/2010/main" val="726862141"/>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pPr>
              <a:defRPr/>
            </a:pPr>
            <a:endParaRPr lang="en-US" dirty="0">
              <a:solidFill>
                <a:srgbClr val="000000"/>
              </a:solidFill>
            </a:endParaRPr>
          </a:p>
        </p:txBody>
      </p:sp>
      <p:sp>
        <p:nvSpPr>
          <p:cNvPr id="6" name="Footer Placeholder 5"/>
          <p:cNvSpPr>
            <a:spLocks noGrp="1"/>
          </p:cNvSpPr>
          <p:nvPr>
            <p:ph type="ftr" sz="quarter" idx="11"/>
          </p:nvPr>
        </p:nvSpPr>
        <p:spPr/>
        <p:txBody>
          <a:bodyPr/>
          <a:lstStyle/>
          <a:p>
            <a:pPr>
              <a:defRPr/>
            </a:pPr>
            <a:endParaRPr lang="en-US" dirty="0">
              <a:solidFill>
                <a:srgbClr val="000000"/>
              </a:solidFill>
            </a:endParaRPr>
          </a:p>
        </p:txBody>
      </p:sp>
      <p:sp>
        <p:nvSpPr>
          <p:cNvPr id="7" name="Slide Number Placeholder 6"/>
          <p:cNvSpPr>
            <a:spLocks noGrp="1"/>
          </p:cNvSpPr>
          <p:nvPr>
            <p:ph type="sldNum" sz="quarter" idx="12"/>
          </p:nvPr>
        </p:nvSpPr>
        <p:spPr/>
        <p:txBody>
          <a:bodyPr/>
          <a:lstStyle/>
          <a:p>
            <a:pPr>
              <a:defRPr/>
            </a:pPr>
            <a:fld id="{F37247D8-9A9D-4204-8D93-A15ACAF7B1E4}" type="slidenum">
              <a:rPr lang="en-US" smtClean="0">
                <a:solidFill>
                  <a:srgbClr val="FFFFFF"/>
                </a:solidFill>
              </a:rPr>
              <a:pPr>
                <a:defRPr/>
              </a:pPr>
              <a:t>‹#›</a:t>
            </a:fld>
            <a:r>
              <a:rPr lang="en-US" dirty="0">
                <a:solidFill>
                  <a:srgbClr val="FFFFFF"/>
                </a:solidFill>
              </a:rPr>
              <a:t> </a:t>
            </a:r>
          </a:p>
        </p:txBody>
      </p:sp>
    </p:spTree>
    <p:extLst>
      <p:ext uri="{BB962C8B-B14F-4D97-AF65-F5344CB8AC3E}">
        <p14:creationId xmlns:p14="http://schemas.microsoft.com/office/powerpoint/2010/main" val="1772343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pPr>
              <a:defRPr/>
            </a:pPr>
            <a:endParaRPr lang="en-US" dirty="0">
              <a:solidFill>
                <a:srgbClr val="000000"/>
              </a:solidFill>
            </a:endParaRPr>
          </a:p>
        </p:txBody>
      </p:sp>
      <p:sp>
        <p:nvSpPr>
          <p:cNvPr id="8" name="Footer Placeholder 7"/>
          <p:cNvSpPr>
            <a:spLocks noGrp="1"/>
          </p:cNvSpPr>
          <p:nvPr>
            <p:ph type="ftr" sz="quarter" idx="11"/>
          </p:nvPr>
        </p:nvSpPr>
        <p:spPr/>
        <p:txBody>
          <a:bodyPr/>
          <a:lstStyle/>
          <a:p>
            <a:pPr>
              <a:defRPr/>
            </a:pPr>
            <a:endParaRPr lang="en-US" dirty="0">
              <a:solidFill>
                <a:srgbClr val="000000"/>
              </a:solidFill>
            </a:endParaRPr>
          </a:p>
        </p:txBody>
      </p:sp>
      <p:sp>
        <p:nvSpPr>
          <p:cNvPr id="9" name="Slide Number Placeholder 8"/>
          <p:cNvSpPr>
            <a:spLocks noGrp="1"/>
          </p:cNvSpPr>
          <p:nvPr>
            <p:ph type="sldNum" sz="quarter" idx="12"/>
          </p:nvPr>
        </p:nvSpPr>
        <p:spPr/>
        <p:txBody>
          <a:bodyPr/>
          <a:lstStyle/>
          <a:p>
            <a:pPr>
              <a:defRPr/>
            </a:pPr>
            <a:fld id="{1CE8ED30-AE3E-44EE-BA89-EA78CEDFDA49}" type="slidenum">
              <a:rPr lang="en-US" smtClean="0">
                <a:solidFill>
                  <a:srgbClr val="FFFFFF"/>
                </a:solidFill>
              </a:rPr>
              <a:pPr>
                <a:defRPr/>
              </a:pPr>
              <a:t>‹#›</a:t>
            </a:fld>
            <a:r>
              <a:rPr lang="en-US" b="0" dirty="0">
                <a:solidFill>
                  <a:srgbClr val="000000"/>
                </a:solidFill>
              </a:rPr>
              <a:t> </a:t>
            </a:r>
          </a:p>
        </p:txBody>
      </p:sp>
    </p:spTree>
    <p:extLst>
      <p:ext uri="{BB962C8B-B14F-4D97-AF65-F5344CB8AC3E}">
        <p14:creationId xmlns:p14="http://schemas.microsoft.com/office/powerpoint/2010/main" val="859577956"/>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pPr>
              <a:defRPr/>
            </a:pPr>
            <a:endParaRPr lang="en-US" dirty="0">
              <a:solidFill>
                <a:srgbClr val="000000"/>
              </a:solidFill>
            </a:endParaRPr>
          </a:p>
        </p:txBody>
      </p:sp>
      <p:sp>
        <p:nvSpPr>
          <p:cNvPr id="4" name="Footer Placeholder 3"/>
          <p:cNvSpPr>
            <a:spLocks noGrp="1"/>
          </p:cNvSpPr>
          <p:nvPr>
            <p:ph type="ftr" sz="quarter" idx="11"/>
          </p:nvPr>
        </p:nvSpPr>
        <p:spPr/>
        <p:txBody>
          <a:bodyPr/>
          <a:lstStyle/>
          <a:p>
            <a:pPr>
              <a:defRPr/>
            </a:pPr>
            <a:endParaRPr lang="en-US" dirty="0">
              <a:solidFill>
                <a:srgbClr val="000000"/>
              </a:solidFill>
            </a:endParaRPr>
          </a:p>
        </p:txBody>
      </p:sp>
      <p:sp>
        <p:nvSpPr>
          <p:cNvPr id="5" name="Slide Number Placeholder 4"/>
          <p:cNvSpPr>
            <a:spLocks noGrp="1"/>
          </p:cNvSpPr>
          <p:nvPr>
            <p:ph type="sldNum" sz="quarter" idx="12"/>
          </p:nvPr>
        </p:nvSpPr>
        <p:spPr/>
        <p:txBody>
          <a:bodyPr/>
          <a:lstStyle/>
          <a:p>
            <a:pPr>
              <a:defRPr/>
            </a:pPr>
            <a:fld id="{B854E041-2ACC-404F-A26A-A0F005E35E27}" type="slidenum">
              <a:rPr lang="en-US" smtClean="0">
                <a:solidFill>
                  <a:srgbClr val="FFFFFF"/>
                </a:solidFill>
              </a:rPr>
              <a:pPr>
                <a:defRPr/>
              </a:pPr>
              <a:t>‹#›</a:t>
            </a:fld>
            <a:r>
              <a:rPr lang="en-US" b="0" dirty="0">
                <a:solidFill>
                  <a:srgbClr val="000000"/>
                </a:solidFill>
              </a:rPr>
              <a:t> </a:t>
            </a:r>
          </a:p>
        </p:txBody>
      </p:sp>
    </p:spTree>
    <p:extLst>
      <p:ext uri="{BB962C8B-B14F-4D97-AF65-F5344CB8AC3E}">
        <p14:creationId xmlns:p14="http://schemas.microsoft.com/office/powerpoint/2010/main" val="3340206453"/>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solidFill>
                <a:srgbClr val="000000"/>
              </a:solidFill>
            </a:endParaRPr>
          </a:p>
        </p:txBody>
      </p:sp>
      <p:sp>
        <p:nvSpPr>
          <p:cNvPr id="3" name="Footer Placeholder 2"/>
          <p:cNvSpPr>
            <a:spLocks noGrp="1"/>
          </p:cNvSpPr>
          <p:nvPr>
            <p:ph type="ftr" sz="quarter" idx="11"/>
          </p:nvPr>
        </p:nvSpPr>
        <p:spPr/>
        <p:txBody>
          <a:bodyPr/>
          <a:lstStyle/>
          <a:p>
            <a:pPr>
              <a:defRPr/>
            </a:pPr>
            <a:endParaRPr lang="en-US" dirty="0">
              <a:solidFill>
                <a:srgbClr val="000000"/>
              </a:solidFill>
            </a:endParaRPr>
          </a:p>
        </p:txBody>
      </p:sp>
      <p:sp>
        <p:nvSpPr>
          <p:cNvPr id="4" name="Slide Number Placeholder 3"/>
          <p:cNvSpPr>
            <a:spLocks noGrp="1"/>
          </p:cNvSpPr>
          <p:nvPr>
            <p:ph type="sldNum" sz="quarter" idx="12"/>
          </p:nvPr>
        </p:nvSpPr>
        <p:spPr/>
        <p:txBody>
          <a:bodyPr/>
          <a:lstStyle/>
          <a:p>
            <a:pPr>
              <a:defRPr/>
            </a:pPr>
            <a:fld id="{4434CAD8-F45D-4A30-B7C5-DC789F672AA8}" type="slidenum">
              <a:rPr lang="en-US" smtClean="0">
                <a:solidFill>
                  <a:srgbClr val="FFFFFF"/>
                </a:solidFill>
              </a:rPr>
              <a:pPr>
                <a:defRPr/>
              </a:pPr>
              <a:t>‹#›</a:t>
            </a:fld>
            <a:r>
              <a:rPr lang="en-US" b="0" dirty="0">
                <a:solidFill>
                  <a:srgbClr val="000000"/>
                </a:solidFill>
              </a:rPr>
              <a:t> </a:t>
            </a:r>
          </a:p>
        </p:txBody>
      </p:sp>
    </p:spTree>
    <p:extLst>
      <p:ext uri="{BB962C8B-B14F-4D97-AF65-F5344CB8AC3E}">
        <p14:creationId xmlns:p14="http://schemas.microsoft.com/office/powerpoint/2010/main" val="19328371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dirty="0">
              <a:solidFill>
                <a:srgbClr val="000000"/>
              </a:solidFill>
            </a:endParaRPr>
          </a:p>
        </p:txBody>
      </p:sp>
      <p:sp>
        <p:nvSpPr>
          <p:cNvPr id="6" name="Footer Placeholder 5"/>
          <p:cNvSpPr>
            <a:spLocks noGrp="1"/>
          </p:cNvSpPr>
          <p:nvPr>
            <p:ph type="ftr" sz="quarter" idx="11"/>
          </p:nvPr>
        </p:nvSpPr>
        <p:spPr/>
        <p:txBody>
          <a:bodyPr/>
          <a:lstStyle/>
          <a:p>
            <a:pPr>
              <a:defRPr/>
            </a:pPr>
            <a:endParaRPr lang="en-US" dirty="0">
              <a:solidFill>
                <a:srgbClr val="000000"/>
              </a:solidFill>
            </a:endParaRPr>
          </a:p>
        </p:txBody>
      </p:sp>
      <p:sp>
        <p:nvSpPr>
          <p:cNvPr id="7" name="Slide Number Placeholder 6"/>
          <p:cNvSpPr>
            <a:spLocks noGrp="1"/>
          </p:cNvSpPr>
          <p:nvPr>
            <p:ph type="sldNum" sz="quarter" idx="12"/>
          </p:nvPr>
        </p:nvSpPr>
        <p:spPr/>
        <p:txBody>
          <a:bodyPr/>
          <a:lstStyle/>
          <a:p>
            <a:pPr>
              <a:defRPr/>
            </a:pPr>
            <a:fld id="{E3DAF07E-5D12-421F-AEAC-39AC64FB4DD0}" type="slidenum">
              <a:rPr lang="en-US" smtClean="0">
                <a:solidFill>
                  <a:srgbClr val="FFFFFF"/>
                </a:solidFill>
              </a:rPr>
              <a:pPr>
                <a:defRPr/>
              </a:pPr>
              <a:t>‹#›</a:t>
            </a:fld>
            <a:r>
              <a:rPr lang="en-US" b="0" dirty="0">
                <a:solidFill>
                  <a:srgbClr val="000000"/>
                </a:solidFill>
              </a:rPr>
              <a:t> </a:t>
            </a:r>
          </a:p>
        </p:txBody>
      </p:sp>
    </p:spTree>
    <p:extLst>
      <p:ext uri="{BB962C8B-B14F-4D97-AF65-F5344CB8AC3E}">
        <p14:creationId xmlns:p14="http://schemas.microsoft.com/office/powerpoint/2010/main" val="876950481"/>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dirty="0">
              <a:solidFill>
                <a:srgbClr val="000000"/>
              </a:solidFill>
            </a:endParaRPr>
          </a:p>
        </p:txBody>
      </p:sp>
      <p:sp>
        <p:nvSpPr>
          <p:cNvPr id="6" name="Footer Placeholder 5"/>
          <p:cNvSpPr>
            <a:spLocks noGrp="1"/>
          </p:cNvSpPr>
          <p:nvPr>
            <p:ph type="ftr" sz="quarter" idx="11"/>
          </p:nvPr>
        </p:nvSpPr>
        <p:spPr/>
        <p:txBody>
          <a:bodyPr/>
          <a:lstStyle/>
          <a:p>
            <a:pPr>
              <a:defRPr/>
            </a:pPr>
            <a:endParaRPr lang="en-US" dirty="0">
              <a:solidFill>
                <a:srgbClr val="000000"/>
              </a:solidFill>
            </a:endParaRPr>
          </a:p>
        </p:txBody>
      </p:sp>
      <p:sp>
        <p:nvSpPr>
          <p:cNvPr id="7" name="Slide Number Placeholder 6"/>
          <p:cNvSpPr>
            <a:spLocks noGrp="1"/>
          </p:cNvSpPr>
          <p:nvPr>
            <p:ph type="sldNum" sz="quarter" idx="12"/>
          </p:nvPr>
        </p:nvSpPr>
        <p:spPr/>
        <p:txBody>
          <a:bodyPr/>
          <a:lstStyle/>
          <a:p>
            <a:pPr>
              <a:defRPr/>
            </a:pPr>
            <a:fld id="{FA47AEAE-FC0F-40E9-BAFC-BA6B56AE5E6F}" type="slidenum">
              <a:rPr lang="en-US" smtClean="0">
                <a:solidFill>
                  <a:srgbClr val="FFFFFF"/>
                </a:solidFill>
              </a:rPr>
              <a:pPr>
                <a:defRPr/>
              </a:pPr>
              <a:t>‹#›</a:t>
            </a:fld>
            <a:r>
              <a:rPr lang="en-US" b="0" dirty="0">
                <a:solidFill>
                  <a:srgbClr val="000000"/>
                </a:solidFill>
              </a:rPr>
              <a:t> </a:t>
            </a:r>
          </a:p>
        </p:txBody>
      </p:sp>
    </p:spTree>
    <p:extLst>
      <p:ext uri="{BB962C8B-B14F-4D97-AF65-F5344CB8AC3E}">
        <p14:creationId xmlns:p14="http://schemas.microsoft.com/office/powerpoint/2010/main" val="1526345011"/>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GB"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GB"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5889F147-6E2D-421D-8F65-44CDDE09FE22}" type="slidenum">
              <a:rPr lang="en-GB" smtClean="0"/>
              <a:pPr>
                <a:defRPr/>
              </a:pPr>
              <a:t>‹#›</a:t>
            </a:fld>
            <a:endParaRPr lang="en-GB" dirty="0"/>
          </a:p>
        </p:txBody>
      </p:sp>
    </p:spTree>
    <p:extLst>
      <p:ext uri="{BB962C8B-B14F-4D97-AF65-F5344CB8AC3E}">
        <p14:creationId xmlns:p14="http://schemas.microsoft.com/office/powerpoint/2010/main" val="13839999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push dir="u"/>
  </p:transition>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00037" y="6413501"/>
            <a:ext cx="4248150" cy="307975"/>
          </a:xfrm>
          <a:prstGeom prst="rect">
            <a:avLst/>
          </a:prstGeom>
          <a:noFill/>
        </p:spPr>
        <p:txBody>
          <a:bodyPr>
            <a:spAutoFit/>
          </a:bodyPr>
          <a:lstStyle/>
          <a:p>
            <a:pPr algn="ctr">
              <a:defRPr/>
            </a:pPr>
            <a:r>
              <a:rPr lang="en-US" sz="1400" spc="300" dirty="0">
                <a:solidFill>
                  <a:prstClr val="white">
                    <a:lumMod val="50000"/>
                  </a:prstClr>
                </a:solidFill>
                <a:latin typeface="Cambria"/>
                <a:cs typeface="Cambria"/>
              </a:rPr>
              <a:t>Detail Commercial Solicitors</a:t>
            </a:r>
          </a:p>
        </p:txBody>
      </p:sp>
      <p:sp>
        <p:nvSpPr>
          <p:cNvPr id="10" name="Rectangle 2"/>
          <p:cNvSpPr>
            <a:spLocks noChangeArrowheads="1"/>
          </p:cNvSpPr>
          <p:nvPr/>
        </p:nvSpPr>
        <p:spPr bwMode="auto">
          <a:xfrm>
            <a:off x="759125" y="2028425"/>
            <a:ext cx="10823275" cy="1600438"/>
          </a:xfrm>
          <a:prstGeom prst="rect">
            <a:avLst/>
          </a:prstGeom>
          <a:noFill/>
          <a:ln w="9525">
            <a:noFill/>
            <a:miter lim="800000"/>
            <a:headEnd/>
            <a:tailEnd/>
          </a:ln>
          <a:effectLst>
            <a:outerShdw blurRad="50800" dist="38100" dir="10800000" algn="r" rotWithShape="0">
              <a:prstClr val="black">
                <a:alpha val="40000"/>
              </a:prstClr>
            </a:outerShdw>
          </a:effectLst>
        </p:spPr>
        <p:txBody>
          <a:bodyPr wrap="square" anchor="ctr">
            <a:spAutoFit/>
          </a:bodyPr>
          <a:lstStyle/>
          <a:p>
            <a:pPr algn="ctr" eaLnBrk="0" hangingPunct="0">
              <a:defRPr/>
            </a:pPr>
            <a:r>
              <a:rPr lang="en-US" sz="4000" b="1" dirty="0">
                <a:solidFill>
                  <a:srgbClr val="1F497D"/>
                </a:solidFill>
                <a:latin typeface="Cambria" pitchFamily="18" charset="0"/>
                <a:cs typeface="Times New Roman" pitchFamily="18" charset="0"/>
              </a:rPr>
              <a:t>10TH DETAIL BUSINESS SERIES</a:t>
            </a:r>
            <a:endParaRPr lang="en-ZA" sz="4000" b="1" dirty="0">
              <a:solidFill>
                <a:srgbClr val="4F81BD"/>
              </a:solidFill>
              <a:latin typeface="Cambria" pitchFamily="18" charset="0"/>
              <a:cs typeface="Times New Roman" pitchFamily="18" charset="0"/>
            </a:endParaRPr>
          </a:p>
          <a:p>
            <a:pPr algn="ctr" eaLnBrk="0" hangingPunct="0">
              <a:defRPr/>
            </a:pPr>
            <a:r>
              <a:rPr lang="en-US" sz="4000" b="1" dirty="0">
                <a:solidFill>
                  <a:srgbClr val="4F81BD"/>
                </a:solidFill>
                <a:latin typeface="Cambria" pitchFamily="18" charset="0"/>
                <a:cs typeface="Times New Roman" pitchFamily="18" charset="0"/>
              </a:rPr>
              <a:t>FINANCE ACT 2019: IMPACT ON BUSINESS </a:t>
            </a:r>
          </a:p>
          <a:p>
            <a:pPr algn="ctr" eaLnBrk="0" hangingPunct="0">
              <a:defRPr/>
            </a:pPr>
            <a:r>
              <a:rPr lang="en-ZA" b="1" dirty="0">
                <a:latin typeface="Cambria" pitchFamily="18" charset="0"/>
                <a:cs typeface="Times New Roman" pitchFamily="18" charset="0"/>
              </a:rPr>
              <a:t>13</a:t>
            </a:r>
            <a:r>
              <a:rPr lang="en-ZA" b="1" baseline="30000" dirty="0">
                <a:latin typeface="Cambria" pitchFamily="18" charset="0"/>
                <a:cs typeface="Times New Roman" pitchFamily="18" charset="0"/>
              </a:rPr>
              <a:t>TH </a:t>
            </a:r>
            <a:r>
              <a:rPr lang="en-ZA" b="1" dirty="0">
                <a:latin typeface="Cambria" pitchFamily="18" charset="0"/>
                <a:cs typeface="Times New Roman" pitchFamily="18" charset="0"/>
              </a:rPr>
              <a:t>FEBRUARY 2020</a:t>
            </a:r>
            <a:endParaRPr lang="en-US" b="1" dirty="0">
              <a:latin typeface="Cambria" pitchFamily="18" charset="0"/>
              <a:cs typeface="Times New Roman" pitchFamily="18" charset="0"/>
            </a:endParaRPr>
          </a:p>
        </p:txBody>
      </p:sp>
      <p:cxnSp>
        <p:nvCxnSpPr>
          <p:cNvPr id="20" name="Straight Connector 19"/>
          <p:cNvCxnSpPr/>
          <p:nvPr/>
        </p:nvCxnSpPr>
        <p:spPr>
          <a:xfrm>
            <a:off x="2424112" y="1491211"/>
            <a:ext cx="7343775" cy="0"/>
          </a:xfrm>
          <a:prstGeom prst="line">
            <a:avLst/>
          </a:prstGeom>
          <a:ln/>
        </p:spPr>
        <p:style>
          <a:lnRef idx="2">
            <a:schemeClr val="dk1"/>
          </a:lnRef>
          <a:fillRef idx="0">
            <a:schemeClr val="dk1"/>
          </a:fillRef>
          <a:effectRef idx="1">
            <a:schemeClr val="dk1"/>
          </a:effectRef>
          <a:fontRef idx="minor">
            <a:schemeClr val="tx1"/>
          </a:fontRef>
        </p:style>
      </p:cxnSp>
      <p:pic>
        <p:nvPicPr>
          <p:cNvPr id="7" name="Picture 2" descr="C:\Users\Ayuli\AppData\Local\Microsoft\Windows\Temporary Internet Files\Content.Outlook\R1T360XF\DETAIL Logo (Grayscale).jpg"/>
          <p:cNvPicPr>
            <a:picLocks noChangeAspect="1" noChangeArrowheads="1"/>
          </p:cNvPicPr>
          <p:nvPr/>
        </p:nvPicPr>
        <p:blipFill>
          <a:blip r:embed="rId3" cstate="print"/>
          <a:srcRect/>
          <a:stretch>
            <a:fillRect/>
          </a:stretch>
        </p:blipFill>
        <p:spPr bwMode="auto">
          <a:xfrm>
            <a:off x="4989055" y="392632"/>
            <a:ext cx="2821766" cy="1085827"/>
          </a:xfrm>
          <a:prstGeom prst="rect">
            <a:avLst/>
          </a:prstGeom>
          <a:noFill/>
          <a:ln w="9525">
            <a:noFill/>
            <a:miter lim="800000"/>
            <a:headEnd/>
            <a:tailEnd/>
          </a:ln>
        </p:spPr>
      </p:pic>
      <p:sp>
        <p:nvSpPr>
          <p:cNvPr id="2" name="Slide Number Placeholder 1"/>
          <p:cNvSpPr>
            <a:spLocks noGrp="1"/>
          </p:cNvSpPr>
          <p:nvPr>
            <p:ph type="sldNum" sz="quarter" idx="12"/>
          </p:nvPr>
        </p:nvSpPr>
        <p:spPr/>
        <p:txBody>
          <a:bodyPr/>
          <a:lstStyle/>
          <a:p>
            <a:pPr fontAlgn="base">
              <a:spcBef>
                <a:spcPct val="0"/>
              </a:spcBef>
              <a:spcAft>
                <a:spcPct val="0"/>
              </a:spcAft>
              <a:defRPr/>
            </a:pPr>
            <a:fld id="{4434CAD8-F45D-4A30-B7C5-DC789F672AA8}" type="slidenum">
              <a:rPr lang="en-US">
                <a:solidFill>
                  <a:srgbClr val="FFFFFF"/>
                </a:solidFill>
                <a:latin typeface="Arial" charset="0"/>
                <a:cs typeface="Arial" charset="0"/>
              </a:rPr>
              <a:pPr fontAlgn="base">
                <a:spcBef>
                  <a:spcPct val="0"/>
                </a:spcBef>
                <a:spcAft>
                  <a:spcPct val="0"/>
                </a:spcAft>
                <a:defRPr/>
              </a:pPr>
              <a:t>1</a:t>
            </a:fld>
            <a:r>
              <a:rPr lang="en-US" dirty="0">
                <a:solidFill>
                  <a:srgbClr val="000000"/>
                </a:solidFill>
                <a:latin typeface="Arial" charset="0"/>
                <a:cs typeface="Arial" charset="0"/>
              </a:rPr>
              <a:t> </a:t>
            </a:r>
          </a:p>
        </p:txBody>
      </p:sp>
      <p:sp>
        <p:nvSpPr>
          <p:cNvPr id="3" name="TextBox 2">
            <a:extLst>
              <a:ext uri="{FF2B5EF4-FFF2-40B4-BE49-F238E27FC236}">
                <a16:creationId xmlns:a16="http://schemas.microsoft.com/office/drawing/2014/main" id="{93355261-7099-4F96-9AFE-E95ABBF674AD}"/>
              </a:ext>
            </a:extLst>
          </p:cNvPr>
          <p:cNvSpPr txBox="1"/>
          <p:nvPr/>
        </p:nvSpPr>
        <p:spPr>
          <a:xfrm>
            <a:off x="1208621" y="4159780"/>
            <a:ext cx="8161361" cy="738664"/>
          </a:xfrm>
          <a:prstGeom prst="rect">
            <a:avLst/>
          </a:prstGeom>
          <a:noFill/>
          <a:ln>
            <a:noFill/>
          </a:ln>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r>
              <a:rPr lang="en-US" sz="2400" dirty="0">
                <a:latin typeface="Cambria" panose="02040503050406030204" pitchFamily="18" charset="0"/>
                <a:ea typeface="Cambria" panose="02040503050406030204" pitchFamily="18" charset="0"/>
              </a:rPr>
              <a:t>Chukwudi Ofili</a:t>
            </a:r>
          </a:p>
          <a:p>
            <a:r>
              <a:rPr lang="en-US" dirty="0">
                <a:latin typeface="Cambria" panose="02040503050406030204" pitchFamily="18" charset="0"/>
                <a:ea typeface="Cambria" panose="02040503050406030204" pitchFamily="18" charset="0"/>
              </a:rPr>
              <a:t>Associate Partner, DETAIL Commercial Solicitors</a:t>
            </a:r>
            <a:endParaRPr lang="en-US" sz="2400" dirty="0">
              <a:solidFill>
                <a:prstClr val="white"/>
              </a:solidFill>
              <a:latin typeface="Cambria" panose="02040503050406030204" pitchFamily="18" charset="0"/>
              <a:ea typeface="Cambria" panose="02040503050406030204" pitchFamily="18" charset="0"/>
            </a:endParaRPr>
          </a:p>
        </p:txBody>
      </p:sp>
      <p:sp>
        <p:nvSpPr>
          <p:cNvPr id="4" name="TextBox 3">
            <a:extLst>
              <a:ext uri="{FF2B5EF4-FFF2-40B4-BE49-F238E27FC236}">
                <a16:creationId xmlns:a16="http://schemas.microsoft.com/office/drawing/2014/main" id="{CAAF3467-86A2-4531-A2F8-B47DA4166876}"/>
              </a:ext>
            </a:extLst>
          </p:cNvPr>
          <p:cNvSpPr txBox="1"/>
          <p:nvPr/>
        </p:nvSpPr>
        <p:spPr>
          <a:xfrm>
            <a:off x="1208621" y="5367793"/>
            <a:ext cx="6396691" cy="615553"/>
          </a:xfrm>
          <a:prstGeom prst="rect">
            <a:avLst/>
          </a:prstGeom>
          <a:noFill/>
          <a:ln>
            <a:noFill/>
          </a:ln>
          <a:effectLst/>
        </p:spPr>
        <p:txBody>
          <a:bodyPr wrap="square" rtlCol="0">
            <a:spAutoFit/>
          </a:bodyPr>
          <a:lstStyle/>
          <a:p>
            <a:r>
              <a:rPr lang="en-US" dirty="0">
                <a:latin typeface="Cambria" panose="02040503050406030204" pitchFamily="18" charset="0"/>
                <a:ea typeface="Cambria" panose="02040503050406030204" pitchFamily="18" charset="0"/>
              </a:rPr>
              <a:t>Anthony</a:t>
            </a:r>
            <a:r>
              <a:rPr lang="en-US" sz="2000" dirty="0">
                <a:latin typeface="Cambria" panose="02040503050406030204" pitchFamily="18" charset="0"/>
                <a:ea typeface="Cambria" panose="02040503050406030204" pitchFamily="18" charset="0"/>
              </a:rPr>
              <a:t> Ezeamama</a:t>
            </a:r>
          </a:p>
          <a:p>
            <a:r>
              <a:rPr lang="en-US" sz="1400" dirty="0">
                <a:latin typeface="Cambria" panose="02040503050406030204" pitchFamily="18" charset="0"/>
                <a:ea typeface="Cambria" panose="02040503050406030204" pitchFamily="18" charset="0"/>
              </a:rPr>
              <a:t>Senior Associate, DETAIL Commercial Solicitors</a:t>
            </a:r>
            <a:endParaRPr lang="en-GB" sz="14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156539357"/>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3756CF6-373B-46AD-9B82-9DAD2977C636}"/>
              </a:ext>
            </a:extLst>
          </p:cNvPr>
          <p:cNvSpPr>
            <a:spLocks noGrp="1"/>
          </p:cNvSpPr>
          <p:nvPr>
            <p:ph idx="1"/>
          </p:nvPr>
        </p:nvSpPr>
        <p:spPr>
          <a:xfrm>
            <a:off x="461376" y="1417638"/>
            <a:ext cx="6215871" cy="4996341"/>
          </a:xfrm>
        </p:spPr>
        <p:txBody>
          <a:bodyPr>
            <a:normAutofit lnSpcReduction="10000"/>
          </a:bodyPr>
          <a:lstStyle/>
          <a:p>
            <a:pPr algn="just">
              <a:buFont typeface="Wingdings" panose="05000000000000000000" pitchFamily="2" charset="2"/>
              <a:buChar char="q"/>
            </a:pPr>
            <a:r>
              <a:rPr lang="en-US" sz="2000" b="1" dirty="0">
                <a:latin typeface="Cambria" panose="02040503050406030204" pitchFamily="18" charset="0"/>
                <a:ea typeface="Cambria" panose="02040503050406030204" pitchFamily="18" charset="0"/>
              </a:rPr>
              <a:t>Excess input VAT can now be </a:t>
            </a:r>
            <a:r>
              <a:rPr lang="en-US" sz="2000" b="1" dirty="0" err="1">
                <a:latin typeface="Cambria" panose="02040503050406030204" pitchFamily="18" charset="0"/>
                <a:ea typeface="Cambria" panose="02040503050406030204" pitchFamily="18" charset="0"/>
              </a:rPr>
              <a:t>utilised</a:t>
            </a:r>
            <a:r>
              <a:rPr lang="en-US" sz="2000" b="1" dirty="0">
                <a:latin typeface="Cambria" panose="02040503050406030204" pitchFamily="18" charset="0"/>
                <a:ea typeface="Cambria" panose="02040503050406030204" pitchFamily="18" charset="0"/>
              </a:rPr>
              <a:t> as tax credit </a:t>
            </a:r>
            <a:r>
              <a:rPr lang="en-US" sz="2000" dirty="0">
                <a:latin typeface="Cambria" panose="02040503050406030204" pitchFamily="18" charset="0"/>
                <a:ea typeface="Cambria" panose="02040503050406030204" pitchFamily="18" charset="0"/>
              </a:rPr>
              <a:t>in subsequent months or is to be refunded by FIRS upon provision of such documents as FIRS may require.</a:t>
            </a:r>
          </a:p>
          <a:p>
            <a:pPr algn="just">
              <a:buFont typeface="Wingdings" panose="05000000000000000000" pitchFamily="2" charset="2"/>
              <a:buChar char="q"/>
            </a:pPr>
            <a:endParaRPr lang="en-US" sz="2000" dirty="0">
              <a:latin typeface="Cambria" panose="02040503050406030204" pitchFamily="18" charset="0"/>
              <a:ea typeface="Cambria" panose="02040503050406030204" pitchFamily="18" charset="0"/>
            </a:endParaRPr>
          </a:p>
          <a:p>
            <a:pPr algn="just">
              <a:buFont typeface="Wingdings" panose="05000000000000000000" pitchFamily="2" charset="2"/>
              <a:buChar char="q"/>
            </a:pPr>
            <a:r>
              <a:rPr lang="en-US" sz="2000" b="1" dirty="0">
                <a:latin typeface="Cambria" panose="02040503050406030204" pitchFamily="18" charset="0"/>
                <a:ea typeface="Cambria" panose="02040503050406030204" pitchFamily="18" charset="0"/>
              </a:rPr>
              <a:t>Failure to remit VAT to the FIRS now attracts increased penalty: </a:t>
            </a:r>
            <a:r>
              <a:rPr lang="en-US" sz="2000" dirty="0">
                <a:latin typeface="Cambria" panose="02040503050406030204" pitchFamily="18" charset="0"/>
                <a:ea typeface="Cambria" panose="02040503050406030204" pitchFamily="18" charset="0"/>
              </a:rPr>
              <a:t>10% of the tax not remitted. Interest at the prevailing Central Bank of Nigeria minimum re-discount rate will also be added to the tax. </a:t>
            </a:r>
          </a:p>
          <a:p>
            <a:pPr algn="just">
              <a:buFont typeface="Wingdings" panose="05000000000000000000" pitchFamily="2" charset="2"/>
              <a:buChar char="q"/>
            </a:pPr>
            <a:endParaRPr lang="en-US" sz="2000" dirty="0">
              <a:latin typeface="Cambria" panose="02040503050406030204" pitchFamily="18" charset="0"/>
              <a:ea typeface="Cambria" panose="02040503050406030204" pitchFamily="18" charset="0"/>
            </a:endParaRPr>
          </a:p>
          <a:p>
            <a:pPr algn="just">
              <a:buFont typeface="Wingdings" panose="05000000000000000000" pitchFamily="2" charset="2"/>
              <a:buChar char="q"/>
            </a:pPr>
            <a:r>
              <a:rPr lang="en-US" sz="2000" b="1" dirty="0">
                <a:latin typeface="Cambria" panose="02040503050406030204" pitchFamily="18" charset="0"/>
                <a:ea typeface="Cambria" panose="02040503050406030204" pitchFamily="18" charset="0"/>
              </a:rPr>
              <a:t>Failure of a taxable person to notify FIRS of a change in address or a permanent cessation of trade - </a:t>
            </a:r>
            <a:r>
              <a:rPr lang="en-US" sz="2000" dirty="0">
                <a:latin typeface="Cambria" panose="02040503050406030204" pitchFamily="18" charset="0"/>
                <a:ea typeface="Cambria" panose="02040503050406030204" pitchFamily="18" charset="0"/>
              </a:rPr>
              <a:t>attracts penalty in the sum of N50,000 for the first month and N25,000 for each subsequent month.</a:t>
            </a:r>
          </a:p>
          <a:p>
            <a:pPr algn="just">
              <a:buFont typeface="Wingdings" panose="05000000000000000000" pitchFamily="2" charset="2"/>
              <a:buChar char="q"/>
            </a:pPr>
            <a:endParaRPr lang="en-US" sz="2000" dirty="0">
              <a:latin typeface="Cambria" panose="02040503050406030204" pitchFamily="18" charset="0"/>
              <a:ea typeface="Cambria" panose="02040503050406030204" pitchFamily="18" charset="0"/>
            </a:endParaRPr>
          </a:p>
          <a:p>
            <a:pPr algn="just"/>
            <a:endParaRPr lang="en-US" sz="2000" dirty="0">
              <a:latin typeface="Cambria" panose="02040503050406030204" pitchFamily="18" charset="0"/>
              <a:ea typeface="Cambria" panose="02040503050406030204" pitchFamily="18" charset="0"/>
            </a:endParaRPr>
          </a:p>
          <a:p>
            <a:pPr algn="just"/>
            <a:endParaRPr lang="en-US" sz="2000" dirty="0">
              <a:latin typeface="Cambria" panose="02040503050406030204" pitchFamily="18" charset="0"/>
              <a:ea typeface="Cambria" panose="02040503050406030204" pitchFamily="18" charset="0"/>
            </a:endParaRPr>
          </a:p>
          <a:p>
            <a:pPr algn="just"/>
            <a:endParaRPr lang="en-US" sz="2000" dirty="0">
              <a:latin typeface="Cambria" panose="02040503050406030204" pitchFamily="18" charset="0"/>
              <a:ea typeface="Cambria" panose="02040503050406030204" pitchFamily="18" charset="0"/>
            </a:endParaRPr>
          </a:p>
          <a:p>
            <a:pPr algn="just"/>
            <a:endParaRPr lang="en-US" sz="2000" dirty="0">
              <a:latin typeface="Cambria" panose="02040503050406030204" pitchFamily="18" charset="0"/>
              <a:ea typeface="Cambria" panose="02040503050406030204" pitchFamily="18" charset="0"/>
            </a:endParaRPr>
          </a:p>
          <a:p>
            <a:pPr marL="0" indent="0" algn="just">
              <a:buNone/>
            </a:pPr>
            <a:endParaRPr lang="en-US" sz="2000" dirty="0">
              <a:latin typeface="Cambria" panose="02040503050406030204" pitchFamily="18" charset="0"/>
              <a:ea typeface="Cambria" panose="02040503050406030204" pitchFamily="18" charset="0"/>
            </a:endParaRPr>
          </a:p>
          <a:p>
            <a:pPr algn="just"/>
            <a:endParaRPr lang="en-US" sz="2000" dirty="0">
              <a:latin typeface="Cambria" panose="02040503050406030204" pitchFamily="18" charset="0"/>
              <a:ea typeface="Cambria" panose="02040503050406030204" pitchFamily="18" charset="0"/>
              <a:cs typeface="Times New Roman" panose="02020603050405020304" pitchFamily="18" charset="0"/>
            </a:endParaRPr>
          </a:p>
          <a:p>
            <a:pPr algn="just"/>
            <a:endParaRPr lang="en-GB" sz="2000" dirty="0">
              <a:latin typeface="Cambria" panose="020405030504060302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92C63884-9DFD-43B6-BF6D-23316EEC3AA3}"/>
              </a:ext>
            </a:extLst>
          </p:cNvPr>
          <p:cNvSpPr>
            <a:spLocks noGrp="1"/>
          </p:cNvSpPr>
          <p:nvPr>
            <p:ph type="sldNum" sz="quarter" idx="12"/>
          </p:nvPr>
        </p:nvSpPr>
        <p:spPr/>
        <p:txBody>
          <a:bodyPr/>
          <a:lstStyle/>
          <a:p>
            <a:pPr>
              <a:defRPr/>
            </a:pPr>
            <a:fld id="{BC1EDBED-370E-467C-8E63-115AC670746C}" type="slidenum">
              <a:rPr lang="en-US" smtClean="0">
                <a:solidFill>
                  <a:srgbClr val="FFFFFF"/>
                </a:solidFill>
              </a:rPr>
              <a:pPr>
                <a:defRPr/>
              </a:pPr>
              <a:t>10</a:t>
            </a:fld>
            <a:r>
              <a:rPr lang="en-US" b="0">
                <a:solidFill>
                  <a:srgbClr val="000000"/>
                </a:solidFill>
              </a:rPr>
              <a:t> </a:t>
            </a:r>
            <a:endParaRPr lang="en-US" b="0" dirty="0">
              <a:solidFill>
                <a:srgbClr val="000000"/>
              </a:solidFill>
            </a:endParaRPr>
          </a:p>
        </p:txBody>
      </p:sp>
      <p:sp>
        <p:nvSpPr>
          <p:cNvPr id="5" name="TextBox 4">
            <a:extLst>
              <a:ext uri="{FF2B5EF4-FFF2-40B4-BE49-F238E27FC236}">
                <a16:creationId xmlns:a16="http://schemas.microsoft.com/office/drawing/2014/main" id="{0FE20399-8F22-4E9F-BA72-59E2A119DD26}"/>
              </a:ext>
            </a:extLst>
          </p:cNvPr>
          <p:cNvSpPr txBox="1"/>
          <p:nvPr/>
        </p:nvSpPr>
        <p:spPr>
          <a:xfrm>
            <a:off x="99619" y="6413980"/>
            <a:ext cx="4248150" cy="307975"/>
          </a:xfrm>
          <a:prstGeom prst="rect">
            <a:avLst/>
          </a:prstGeom>
          <a:noFill/>
        </p:spPr>
        <p:txBody>
          <a:bodyPr>
            <a:spAutoFit/>
          </a:bodyPr>
          <a:lstStyle/>
          <a:p>
            <a:pPr algn="ctr">
              <a:defRPr/>
            </a:pPr>
            <a:r>
              <a:rPr lang="en-US" sz="1400" spc="300" dirty="0">
                <a:solidFill>
                  <a:prstClr val="white">
                    <a:lumMod val="50000"/>
                  </a:prstClr>
                </a:solidFill>
                <a:latin typeface="Cambria"/>
                <a:cs typeface="Cambria"/>
              </a:rPr>
              <a:t>Detail Commercial Solicitors</a:t>
            </a:r>
          </a:p>
        </p:txBody>
      </p:sp>
      <p:sp>
        <p:nvSpPr>
          <p:cNvPr id="8" name="Title 1">
            <a:extLst>
              <a:ext uri="{FF2B5EF4-FFF2-40B4-BE49-F238E27FC236}">
                <a16:creationId xmlns:a16="http://schemas.microsoft.com/office/drawing/2014/main" id="{526A2129-0F9F-4394-9086-4B3F5F32AD9F}"/>
              </a:ext>
            </a:extLst>
          </p:cNvPr>
          <p:cNvSpPr>
            <a:spLocks noGrp="1"/>
          </p:cNvSpPr>
          <p:nvPr>
            <p:ph type="title"/>
          </p:nvPr>
        </p:nvSpPr>
        <p:spPr>
          <a:xfrm>
            <a:off x="609600" y="274638"/>
            <a:ext cx="10972800" cy="1143000"/>
          </a:xfrm>
        </p:spPr>
        <p:txBody>
          <a:bodyPr>
            <a:noAutofit/>
          </a:bodyPr>
          <a:lstStyle/>
          <a:p>
            <a:r>
              <a:rPr lang="en-US" sz="3200" spc="-120" dirty="0">
                <a:solidFill>
                  <a:srgbClr val="002060"/>
                </a:solidFill>
                <a:latin typeface="Cambria"/>
              </a:rPr>
              <a:t>Implications of Changes Made to the VAT Act</a:t>
            </a:r>
            <a:br>
              <a:rPr lang="en-US" sz="3200" spc="-120" dirty="0">
                <a:solidFill>
                  <a:srgbClr val="50B4C8"/>
                </a:solidFill>
                <a:latin typeface="Cambria"/>
              </a:rPr>
            </a:br>
            <a:r>
              <a:rPr lang="en-US" sz="3200" spc="-120" dirty="0">
                <a:solidFill>
                  <a:srgbClr val="002060"/>
                </a:solidFill>
                <a:latin typeface="Cambria"/>
              </a:rPr>
              <a:t>_____________________________________________________________________________</a:t>
            </a:r>
            <a:br>
              <a:rPr lang="en-US" sz="2500" b="1" dirty="0">
                <a:latin typeface="Cambria" panose="02040503050406030204" pitchFamily="18" charset="0"/>
                <a:ea typeface="Cambria" panose="02040503050406030204" pitchFamily="18" charset="0"/>
              </a:rPr>
            </a:br>
            <a:endParaRPr lang="en-GB" sz="2500" dirty="0"/>
          </a:p>
        </p:txBody>
      </p:sp>
      <p:sp>
        <p:nvSpPr>
          <p:cNvPr id="9" name="TextBox 8">
            <a:extLst>
              <a:ext uri="{FF2B5EF4-FFF2-40B4-BE49-F238E27FC236}">
                <a16:creationId xmlns:a16="http://schemas.microsoft.com/office/drawing/2014/main" id="{B55EE07E-249C-4AFD-82D7-A5B10AC71883}"/>
              </a:ext>
            </a:extLst>
          </p:cNvPr>
          <p:cNvSpPr txBox="1"/>
          <p:nvPr/>
        </p:nvSpPr>
        <p:spPr>
          <a:xfrm>
            <a:off x="6677247" y="1253541"/>
            <a:ext cx="4905153" cy="5632311"/>
          </a:xfrm>
          <a:prstGeom prst="rect">
            <a:avLst/>
          </a:prstGeom>
          <a:noFill/>
        </p:spPr>
        <p:txBody>
          <a:bodyPr wrap="square" rtlCol="0">
            <a:spAutoFit/>
          </a:bodyPr>
          <a:lstStyle/>
          <a:p>
            <a:pPr marL="285750" indent="-285750" algn="just">
              <a:buFont typeface="Wingdings" panose="05000000000000000000" pitchFamily="2" charset="2"/>
              <a:buChar char="q"/>
            </a:pPr>
            <a:r>
              <a:rPr lang="en-US" sz="2000" b="1" dirty="0">
                <a:latin typeface="Cambria" panose="02040503050406030204" pitchFamily="18" charset="0"/>
                <a:ea typeface="Cambria" panose="02040503050406030204" pitchFamily="18" charset="0"/>
              </a:rPr>
              <a:t>Failure to render VAT returns to FIRS - </a:t>
            </a:r>
            <a:r>
              <a:rPr lang="en-US" sz="2000" dirty="0">
                <a:latin typeface="Cambria" panose="02040503050406030204" pitchFamily="18" charset="0"/>
                <a:ea typeface="Cambria" panose="02040503050406030204" pitchFamily="18" charset="0"/>
              </a:rPr>
              <a:t>attracts increased penalty of N50,000 for the first month and N25,000 for each subsequent month.</a:t>
            </a:r>
          </a:p>
          <a:p>
            <a:pPr algn="just">
              <a:buFont typeface="Wingdings" panose="05000000000000000000" pitchFamily="2" charset="2"/>
              <a:buChar char="q"/>
            </a:pPr>
            <a:endParaRPr lang="en-US" sz="2000" dirty="0">
              <a:latin typeface="Cambria" panose="02040503050406030204" pitchFamily="18" charset="0"/>
              <a:ea typeface="Cambria" panose="02040503050406030204" pitchFamily="18" charset="0"/>
            </a:endParaRPr>
          </a:p>
          <a:p>
            <a:pPr algn="just">
              <a:buFont typeface="Wingdings" panose="05000000000000000000" pitchFamily="2" charset="2"/>
              <a:buChar char="q"/>
            </a:pPr>
            <a:r>
              <a:rPr lang="en-US" sz="2000" dirty="0">
                <a:latin typeface="Cambria" panose="02040503050406030204" pitchFamily="18" charset="0"/>
                <a:ea typeface="Cambria" panose="02040503050406030204" pitchFamily="18" charset="0"/>
              </a:rPr>
              <a:t>Definitions of “</a:t>
            </a:r>
            <a:r>
              <a:rPr lang="en-US" sz="2000" b="1" dirty="0">
                <a:latin typeface="Cambria" panose="02040503050406030204" pitchFamily="18" charset="0"/>
                <a:ea typeface="Cambria" panose="02040503050406030204" pitchFamily="18" charset="0"/>
              </a:rPr>
              <a:t>Goods</a:t>
            </a:r>
            <a:r>
              <a:rPr lang="en-US" sz="2000" dirty="0">
                <a:latin typeface="Cambria" panose="02040503050406030204" pitchFamily="18" charset="0"/>
                <a:ea typeface="Cambria" panose="02040503050406030204" pitchFamily="18" charset="0"/>
              </a:rPr>
              <a:t>” has now been  expanded to include:</a:t>
            </a:r>
          </a:p>
          <a:p>
            <a:pPr marL="690563" indent="-342900" algn="just">
              <a:buFont typeface="+mj-lt"/>
              <a:buAutoNum type="alphaLcParenR"/>
            </a:pPr>
            <a:r>
              <a:rPr lang="en-US" sz="2000" b="1" dirty="0">
                <a:latin typeface="Cambria" panose="02040503050406030204" pitchFamily="18" charset="0"/>
                <a:ea typeface="Cambria" panose="02040503050406030204" pitchFamily="18" charset="0"/>
              </a:rPr>
              <a:t>tangible properties </a:t>
            </a:r>
            <a:r>
              <a:rPr lang="en-US" sz="2000" dirty="0">
                <a:latin typeface="Cambria" panose="02040503050406030204" pitchFamily="18" charset="0"/>
                <a:ea typeface="Cambria" panose="02040503050406030204" pitchFamily="18" charset="0"/>
              </a:rPr>
              <a:t>that are movable at the point of supply, but does not include 	money or securities; and</a:t>
            </a:r>
          </a:p>
          <a:p>
            <a:pPr marL="347663" algn="just"/>
            <a:endParaRPr lang="en-US" sz="2000" dirty="0">
              <a:latin typeface="Cambria" panose="02040503050406030204" pitchFamily="18" charset="0"/>
              <a:ea typeface="Cambria" panose="02040503050406030204" pitchFamily="18" charset="0"/>
            </a:endParaRPr>
          </a:p>
          <a:p>
            <a:pPr marL="690563" indent="-342900" algn="just">
              <a:buFont typeface="+mj-lt"/>
              <a:buAutoNum type="alphaLcParenR"/>
            </a:pPr>
            <a:r>
              <a:rPr lang="en-US" sz="2000" b="1" dirty="0">
                <a:latin typeface="Cambria" panose="02040503050406030204" pitchFamily="18" charset="0"/>
                <a:ea typeface="Cambria" panose="02040503050406030204" pitchFamily="18" charset="0"/>
              </a:rPr>
              <a:t>intangible products</a:t>
            </a:r>
            <a:r>
              <a:rPr lang="en-US" sz="2000" dirty="0">
                <a:latin typeface="Cambria" panose="02040503050406030204" pitchFamily="18" charset="0"/>
                <a:ea typeface="Cambria" panose="02040503050406030204" pitchFamily="18" charset="0"/>
              </a:rPr>
              <a:t>, assets or properties over which a person has ownership or rights, or 	from which he derives benefits, and which can be transferred from one person to another excluding interest in land.</a:t>
            </a:r>
          </a:p>
        </p:txBody>
      </p:sp>
    </p:spTree>
    <p:extLst>
      <p:ext uri="{BB962C8B-B14F-4D97-AF65-F5344CB8AC3E}">
        <p14:creationId xmlns:p14="http://schemas.microsoft.com/office/powerpoint/2010/main" val="964988601"/>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3756CF6-373B-46AD-9B82-9DAD2977C636}"/>
              </a:ext>
            </a:extLst>
          </p:cNvPr>
          <p:cNvSpPr>
            <a:spLocks noGrp="1"/>
          </p:cNvSpPr>
          <p:nvPr>
            <p:ph idx="1"/>
          </p:nvPr>
        </p:nvSpPr>
        <p:spPr>
          <a:xfrm>
            <a:off x="535488" y="1417638"/>
            <a:ext cx="11121024" cy="5656741"/>
          </a:xfrm>
        </p:spPr>
        <p:txBody>
          <a:bodyPr>
            <a:normAutofit/>
          </a:bodyPr>
          <a:lstStyle/>
          <a:p>
            <a:pPr algn="just">
              <a:buFont typeface="Wingdings" panose="05000000000000000000" pitchFamily="2" charset="2"/>
              <a:buChar char="q"/>
            </a:pPr>
            <a:r>
              <a:rPr lang="en-US" sz="2000" b="1" dirty="0">
                <a:latin typeface="Cambria" panose="02040503050406030204" pitchFamily="18" charset="0"/>
                <a:ea typeface="Cambria" panose="02040503050406030204" pitchFamily="18" charset="0"/>
              </a:rPr>
              <a:t>Basic Food Items </a:t>
            </a:r>
            <a:r>
              <a:rPr lang="en-US" sz="2000" dirty="0">
                <a:latin typeface="Cambria" panose="02040503050406030204" pitchFamily="18" charset="0"/>
                <a:ea typeface="Cambria" panose="02040503050406030204" pitchFamily="18" charset="0"/>
              </a:rPr>
              <a:t>- The terms “basic food items” as used in the VAT exemption list has now been given a definite and expanded meaning. Food items that qualify as basic food items are generally </a:t>
            </a:r>
            <a:r>
              <a:rPr lang="en-US" sz="2000" dirty="0" err="1">
                <a:latin typeface="Cambria" panose="02040503050406030204" pitchFamily="18" charset="0"/>
                <a:ea typeface="Cambria" panose="02040503050406030204" pitchFamily="18" charset="0"/>
              </a:rPr>
              <a:t>agro</a:t>
            </a:r>
            <a:r>
              <a:rPr lang="en-US" sz="2000" dirty="0">
                <a:latin typeface="Cambria" panose="02040503050406030204" pitchFamily="18" charset="0"/>
                <a:ea typeface="Cambria" panose="02040503050406030204" pitchFamily="18" charset="0"/>
              </a:rPr>
              <a:t> and aqua based staple food that are in raw and semi finished forms.</a:t>
            </a:r>
          </a:p>
          <a:p>
            <a:pPr algn="just">
              <a:buFont typeface="Wingdings" panose="05000000000000000000" pitchFamily="2" charset="2"/>
              <a:buChar char="q"/>
            </a:pPr>
            <a:endParaRPr lang="en-US" sz="2000" dirty="0">
              <a:latin typeface="Cambria" panose="02040503050406030204" pitchFamily="18" charset="0"/>
              <a:ea typeface="Cambria" panose="02040503050406030204" pitchFamily="18" charset="0"/>
            </a:endParaRPr>
          </a:p>
          <a:p>
            <a:pPr algn="just">
              <a:buFont typeface="Wingdings" panose="05000000000000000000" pitchFamily="2" charset="2"/>
              <a:buChar char="q"/>
            </a:pPr>
            <a:r>
              <a:rPr lang="en-US" sz="2000" b="1" dirty="0">
                <a:latin typeface="Cambria" panose="02040503050406030204" pitchFamily="18" charset="0"/>
                <a:ea typeface="Cambria" panose="02040503050406030204" pitchFamily="18" charset="0"/>
              </a:rPr>
              <a:t>Exported Service </a:t>
            </a:r>
            <a:r>
              <a:rPr lang="en-US" sz="2000" dirty="0">
                <a:latin typeface="Cambria" panose="02040503050406030204" pitchFamily="18" charset="0"/>
                <a:ea typeface="Cambria" panose="02040503050406030204" pitchFamily="18" charset="0"/>
              </a:rPr>
              <a:t>- The Finance Act now qualifies the definition of exported service such that service rendered to a non-resident with a fixed base in Nigeria will not qualify as exported services. </a:t>
            </a:r>
          </a:p>
          <a:p>
            <a:pPr algn="just">
              <a:buFont typeface="Wingdings" panose="05000000000000000000" pitchFamily="2" charset="2"/>
              <a:buChar char="q"/>
            </a:pPr>
            <a:endParaRPr lang="en-US" sz="2000" dirty="0">
              <a:latin typeface="Cambria" panose="02040503050406030204" pitchFamily="18" charset="0"/>
              <a:ea typeface="Cambria" panose="02040503050406030204" pitchFamily="18" charset="0"/>
            </a:endParaRPr>
          </a:p>
          <a:p>
            <a:pPr algn="just">
              <a:buFont typeface="Wingdings" panose="05000000000000000000" pitchFamily="2" charset="2"/>
              <a:buChar char="q"/>
            </a:pPr>
            <a:r>
              <a:rPr lang="en-US" sz="2000" dirty="0">
                <a:latin typeface="Cambria" panose="02040503050406030204" pitchFamily="18" charset="0"/>
                <a:ea typeface="Cambria" panose="02040503050406030204" pitchFamily="18" charset="0"/>
              </a:rPr>
              <a:t>The </a:t>
            </a:r>
            <a:r>
              <a:rPr lang="en-US" sz="2000" b="1" dirty="0">
                <a:latin typeface="Cambria" panose="02040503050406030204" pitchFamily="18" charset="0"/>
                <a:ea typeface="Cambria" panose="02040503050406030204" pitchFamily="18" charset="0"/>
              </a:rPr>
              <a:t>exempted goods and services </a:t>
            </a:r>
            <a:r>
              <a:rPr lang="en-US" sz="2000" dirty="0">
                <a:latin typeface="Cambria" panose="02040503050406030204" pitchFamily="18" charset="0"/>
                <a:ea typeface="Cambria" panose="02040503050406030204" pitchFamily="18" charset="0"/>
              </a:rPr>
              <a:t>in Part I and II of the First Schedule to the VAT Act now expanded and reviewed to include:</a:t>
            </a:r>
          </a:p>
          <a:p>
            <a:pPr marL="0" indent="0" algn="just">
              <a:buNone/>
            </a:pPr>
            <a:r>
              <a:rPr lang="en-US" sz="2000" dirty="0">
                <a:latin typeface="Cambria" panose="02040503050406030204" pitchFamily="18" charset="0"/>
                <a:ea typeface="Cambria" panose="02040503050406030204" pitchFamily="18" charset="0"/>
              </a:rPr>
              <a:t>      (</a:t>
            </a:r>
            <a:r>
              <a:rPr lang="en-US" sz="2000" dirty="0" err="1">
                <a:latin typeface="Cambria" panose="02040503050406030204" pitchFamily="18" charset="0"/>
                <a:ea typeface="Cambria" panose="02040503050406030204" pitchFamily="18" charset="0"/>
              </a:rPr>
              <a:t>i</a:t>
            </a:r>
            <a:r>
              <a:rPr lang="en-US" sz="2000" dirty="0">
                <a:latin typeface="Cambria" panose="02040503050406030204" pitchFamily="18" charset="0"/>
                <a:ea typeface="Cambria" panose="02040503050406030204" pitchFamily="18" charset="0"/>
              </a:rPr>
              <a:t>)	Locally manufactured sanitary towels, pads or tampons, </a:t>
            </a:r>
          </a:p>
          <a:p>
            <a:pPr marL="0" indent="0" algn="just">
              <a:buNone/>
            </a:pPr>
            <a:r>
              <a:rPr lang="en-US" sz="2000" dirty="0">
                <a:latin typeface="Cambria" panose="02040503050406030204" pitchFamily="18" charset="0"/>
                <a:ea typeface="Cambria" panose="02040503050406030204" pitchFamily="18" charset="0"/>
              </a:rPr>
              <a:t>      (ii)	Services rendered by micro finance banks, mortgage institutions; and</a:t>
            </a:r>
          </a:p>
          <a:p>
            <a:pPr marL="0" indent="0" algn="just">
              <a:buNone/>
            </a:pPr>
            <a:r>
              <a:rPr lang="en-US" sz="2000" dirty="0">
                <a:latin typeface="Cambria" panose="02040503050406030204" pitchFamily="18" charset="0"/>
                <a:ea typeface="Cambria" panose="02040503050406030204" pitchFamily="18" charset="0"/>
              </a:rPr>
              <a:t>      (iii)	Tuition relating to nursey, primary and secondary tertiary education. </a:t>
            </a:r>
          </a:p>
          <a:p>
            <a:pPr algn="just"/>
            <a:endParaRPr lang="en-US" sz="2000" dirty="0">
              <a:latin typeface="Cambria" panose="02040503050406030204" pitchFamily="18" charset="0"/>
              <a:ea typeface="Cambria" panose="02040503050406030204" pitchFamily="18" charset="0"/>
            </a:endParaRPr>
          </a:p>
          <a:p>
            <a:pPr algn="just"/>
            <a:endParaRPr lang="en-US" sz="2000" dirty="0">
              <a:latin typeface="Cambria" panose="02040503050406030204" pitchFamily="18" charset="0"/>
              <a:ea typeface="Cambria" panose="02040503050406030204" pitchFamily="18" charset="0"/>
            </a:endParaRPr>
          </a:p>
          <a:p>
            <a:pPr algn="just"/>
            <a:endParaRPr lang="en-US" sz="2000" dirty="0">
              <a:latin typeface="Cambria" panose="02040503050406030204" pitchFamily="18" charset="0"/>
              <a:ea typeface="Cambria" panose="02040503050406030204" pitchFamily="18" charset="0"/>
            </a:endParaRPr>
          </a:p>
          <a:p>
            <a:pPr algn="just"/>
            <a:endParaRPr lang="en-US" sz="2000" dirty="0">
              <a:latin typeface="Cambria" panose="02040503050406030204" pitchFamily="18" charset="0"/>
              <a:ea typeface="Cambria" panose="02040503050406030204" pitchFamily="18" charset="0"/>
            </a:endParaRPr>
          </a:p>
          <a:p>
            <a:pPr marL="0" indent="0" algn="just">
              <a:buNone/>
            </a:pPr>
            <a:endParaRPr lang="en-US" sz="2000" dirty="0">
              <a:latin typeface="Cambria" panose="02040503050406030204" pitchFamily="18" charset="0"/>
              <a:ea typeface="Cambria" panose="02040503050406030204" pitchFamily="18" charset="0"/>
            </a:endParaRPr>
          </a:p>
          <a:p>
            <a:pPr algn="just"/>
            <a:endParaRPr lang="en-US" sz="2000" dirty="0">
              <a:latin typeface="Cambria" panose="02040503050406030204" pitchFamily="18" charset="0"/>
              <a:ea typeface="Cambria" panose="02040503050406030204" pitchFamily="18" charset="0"/>
              <a:cs typeface="Times New Roman" panose="02020603050405020304" pitchFamily="18" charset="0"/>
            </a:endParaRPr>
          </a:p>
          <a:p>
            <a:pPr algn="just"/>
            <a:endParaRPr lang="en-GB" sz="2000" dirty="0">
              <a:latin typeface="Cambria" panose="020405030504060302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92C63884-9DFD-43B6-BF6D-23316EEC3AA3}"/>
              </a:ext>
            </a:extLst>
          </p:cNvPr>
          <p:cNvSpPr>
            <a:spLocks noGrp="1"/>
          </p:cNvSpPr>
          <p:nvPr>
            <p:ph type="sldNum" sz="quarter" idx="12"/>
          </p:nvPr>
        </p:nvSpPr>
        <p:spPr/>
        <p:txBody>
          <a:bodyPr/>
          <a:lstStyle/>
          <a:p>
            <a:pPr>
              <a:defRPr/>
            </a:pPr>
            <a:fld id="{BC1EDBED-370E-467C-8E63-115AC670746C}" type="slidenum">
              <a:rPr lang="en-US" smtClean="0">
                <a:solidFill>
                  <a:srgbClr val="FFFFFF"/>
                </a:solidFill>
              </a:rPr>
              <a:pPr>
                <a:defRPr/>
              </a:pPr>
              <a:t>11</a:t>
            </a:fld>
            <a:r>
              <a:rPr lang="en-US" b="0">
                <a:solidFill>
                  <a:srgbClr val="000000"/>
                </a:solidFill>
              </a:rPr>
              <a:t> </a:t>
            </a:r>
            <a:endParaRPr lang="en-US" b="0" dirty="0">
              <a:solidFill>
                <a:srgbClr val="000000"/>
              </a:solidFill>
            </a:endParaRPr>
          </a:p>
        </p:txBody>
      </p:sp>
      <p:sp>
        <p:nvSpPr>
          <p:cNvPr id="5" name="TextBox 4">
            <a:extLst>
              <a:ext uri="{FF2B5EF4-FFF2-40B4-BE49-F238E27FC236}">
                <a16:creationId xmlns:a16="http://schemas.microsoft.com/office/drawing/2014/main" id="{0FE20399-8F22-4E9F-BA72-59E2A119DD26}"/>
              </a:ext>
            </a:extLst>
          </p:cNvPr>
          <p:cNvSpPr txBox="1"/>
          <p:nvPr/>
        </p:nvSpPr>
        <p:spPr>
          <a:xfrm>
            <a:off x="99619" y="6413980"/>
            <a:ext cx="4248150" cy="307975"/>
          </a:xfrm>
          <a:prstGeom prst="rect">
            <a:avLst/>
          </a:prstGeom>
          <a:noFill/>
        </p:spPr>
        <p:txBody>
          <a:bodyPr>
            <a:spAutoFit/>
          </a:bodyPr>
          <a:lstStyle/>
          <a:p>
            <a:pPr algn="ctr">
              <a:defRPr/>
            </a:pPr>
            <a:r>
              <a:rPr lang="en-US" sz="1400" spc="300" dirty="0">
                <a:solidFill>
                  <a:prstClr val="white">
                    <a:lumMod val="50000"/>
                  </a:prstClr>
                </a:solidFill>
                <a:latin typeface="Cambria"/>
                <a:cs typeface="Cambria"/>
              </a:rPr>
              <a:t>Detail Commercial Solicitors</a:t>
            </a:r>
          </a:p>
        </p:txBody>
      </p:sp>
      <p:sp>
        <p:nvSpPr>
          <p:cNvPr id="8" name="Title 1">
            <a:extLst>
              <a:ext uri="{FF2B5EF4-FFF2-40B4-BE49-F238E27FC236}">
                <a16:creationId xmlns:a16="http://schemas.microsoft.com/office/drawing/2014/main" id="{E1F7CEC2-6573-4726-9672-EA57F707AE01}"/>
              </a:ext>
            </a:extLst>
          </p:cNvPr>
          <p:cNvSpPr>
            <a:spLocks noGrp="1"/>
          </p:cNvSpPr>
          <p:nvPr>
            <p:ph type="title"/>
          </p:nvPr>
        </p:nvSpPr>
        <p:spPr>
          <a:xfrm>
            <a:off x="609600" y="274638"/>
            <a:ext cx="10972800" cy="1143000"/>
          </a:xfrm>
        </p:spPr>
        <p:txBody>
          <a:bodyPr>
            <a:noAutofit/>
          </a:bodyPr>
          <a:lstStyle/>
          <a:p>
            <a:r>
              <a:rPr lang="en-US" sz="3200" spc="-120" dirty="0">
                <a:solidFill>
                  <a:srgbClr val="002060"/>
                </a:solidFill>
                <a:latin typeface="Cambria"/>
              </a:rPr>
              <a:t>Implications of Changes Made to the VAT Act</a:t>
            </a:r>
            <a:br>
              <a:rPr lang="en-US" sz="3200" spc="-120" dirty="0">
                <a:solidFill>
                  <a:srgbClr val="50B4C8"/>
                </a:solidFill>
                <a:latin typeface="Cambria"/>
              </a:rPr>
            </a:br>
            <a:r>
              <a:rPr lang="en-US" sz="3200" spc="-120" dirty="0">
                <a:solidFill>
                  <a:srgbClr val="002060"/>
                </a:solidFill>
                <a:latin typeface="Cambria"/>
              </a:rPr>
              <a:t>_____________________________________________________________________________</a:t>
            </a:r>
            <a:br>
              <a:rPr lang="en-US" sz="2500" b="1" dirty="0">
                <a:latin typeface="Cambria" panose="02040503050406030204" pitchFamily="18" charset="0"/>
                <a:ea typeface="Cambria" panose="02040503050406030204" pitchFamily="18" charset="0"/>
              </a:rPr>
            </a:br>
            <a:endParaRPr lang="en-GB" sz="2500" dirty="0"/>
          </a:p>
        </p:txBody>
      </p:sp>
    </p:spTree>
    <p:extLst>
      <p:ext uri="{BB962C8B-B14F-4D97-AF65-F5344CB8AC3E}">
        <p14:creationId xmlns:p14="http://schemas.microsoft.com/office/powerpoint/2010/main" val="3024917597"/>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3756CF6-373B-46AD-9B82-9DAD2977C636}"/>
              </a:ext>
            </a:extLst>
          </p:cNvPr>
          <p:cNvSpPr>
            <a:spLocks noGrp="1"/>
          </p:cNvSpPr>
          <p:nvPr>
            <p:ph idx="1"/>
          </p:nvPr>
        </p:nvSpPr>
        <p:spPr>
          <a:xfrm>
            <a:off x="428718" y="2072796"/>
            <a:ext cx="7604939" cy="4785204"/>
          </a:xfrm>
        </p:spPr>
        <p:txBody>
          <a:bodyPr>
            <a:normAutofit/>
          </a:bodyPr>
          <a:lstStyle/>
          <a:p>
            <a:pPr algn="just">
              <a:buFont typeface="Wingdings" panose="05000000000000000000" pitchFamily="2" charset="2"/>
              <a:buChar char="q"/>
            </a:pPr>
            <a:r>
              <a:rPr lang="en-US" sz="2400" dirty="0">
                <a:latin typeface="Cambria" panose="02040503050406030204" pitchFamily="18" charset="0"/>
                <a:ea typeface="Cambria" panose="02040503050406030204" pitchFamily="18" charset="0"/>
              </a:rPr>
              <a:t>Section 21 of the Customs Tariff Act has been amended such that all goods manufactured and imported into Nigeria shall be subject to excise duty. However, excise duty shall not be paid on goods that are:</a:t>
            </a:r>
          </a:p>
          <a:p>
            <a:pPr marL="0" indent="0" algn="just">
              <a:buNone/>
            </a:pPr>
            <a:r>
              <a:rPr lang="en-US" sz="2400" dirty="0">
                <a:latin typeface="Cambria" panose="02040503050406030204" pitchFamily="18" charset="0"/>
                <a:ea typeface="Cambria" panose="02040503050406030204" pitchFamily="18" charset="0"/>
              </a:rPr>
              <a:t> </a:t>
            </a:r>
          </a:p>
          <a:p>
            <a:pPr marL="0" indent="0" algn="just">
              <a:buNone/>
            </a:pP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i</a:t>
            </a:r>
            <a:r>
              <a:rPr lang="en-US" sz="2400" dirty="0">
                <a:latin typeface="Cambria" panose="02040503050406030204" pitchFamily="18" charset="0"/>
                <a:ea typeface="Cambria" panose="02040503050406030204" pitchFamily="18" charset="0"/>
              </a:rPr>
              <a:t>)	not locally produced in Nigeria; and </a:t>
            </a:r>
          </a:p>
          <a:p>
            <a:pPr marL="914400" indent="-914400" algn="just">
              <a:buNone/>
            </a:pPr>
            <a:r>
              <a:rPr lang="en-US" sz="2400" dirty="0">
                <a:latin typeface="Cambria" panose="02040503050406030204" pitchFamily="18" charset="0"/>
                <a:ea typeface="Cambria" panose="02040503050406030204" pitchFamily="18" charset="0"/>
              </a:rPr>
              <a:t>      (ii)	any raw materials that are not locally available in Nigeria. </a:t>
            </a:r>
          </a:p>
          <a:p>
            <a:pPr algn="just"/>
            <a:endParaRPr lang="en-US" sz="2000" dirty="0">
              <a:latin typeface="Cambria" panose="02040503050406030204" pitchFamily="18" charset="0"/>
              <a:ea typeface="Cambria" panose="02040503050406030204" pitchFamily="18" charset="0"/>
            </a:endParaRPr>
          </a:p>
          <a:p>
            <a:pPr algn="just"/>
            <a:endParaRPr lang="en-US" sz="2000" dirty="0">
              <a:latin typeface="Cambria" panose="02040503050406030204" pitchFamily="18" charset="0"/>
              <a:ea typeface="Cambria" panose="02040503050406030204" pitchFamily="18" charset="0"/>
            </a:endParaRPr>
          </a:p>
          <a:p>
            <a:pPr algn="just"/>
            <a:endParaRPr lang="en-US" sz="2000" dirty="0">
              <a:latin typeface="Cambria" panose="02040503050406030204" pitchFamily="18" charset="0"/>
              <a:ea typeface="Cambria" panose="02040503050406030204" pitchFamily="18" charset="0"/>
            </a:endParaRPr>
          </a:p>
          <a:p>
            <a:pPr algn="just"/>
            <a:endParaRPr lang="en-US" sz="2000" dirty="0">
              <a:latin typeface="Cambria" panose="02040503050406030204" pitchFamily="18" charset="0"/>
              <a:ea typeface="Cambria" panose="02040503050406030204" pitchFamily="18" charset="0"/>
            </a:endParaRPr>
          </a:p>
          <a:p>
            <a:pPr marL="0" indent="0" algn="just">
              <a:buNone/>
            </a:pPr>
            <a:endParaRPr lang="en-US" sz="2000" dirty="0">
              <a:latin typeface="Cambria" panose="02040503050406030204" pitchFamily="18" charset="0"/>
              <a:ea typeface="Cambria" panose="02040503050406030204" pitchFamily="18" charset="0"/>
            </a:endParaRPr>
          </a:p>
          <a:p>
            <a:pPr algn="just"/>
            <a:endParaRPr lang="en-US" sz="2000" dirty="0">
              <a:latin typeface="Cambria" panose="02040503050406030204" pitchFamily="18" charset="0"/>
              <a:ea typeface="Cambria" panose="02040503050406030204" pitchFamily="18" charset="0"/>
              <a:cs typeface="Times New Roman" panose="02020603050405020304" pitchFamily="18" charset="0"/>
            </a:endParaRPr>
          </a:p>
          <a:p>
            <a:pPr algn="just"/>
            <a:endParaRPr lang="en-GB" sz="2000" dirty="0">
              <a:latin typeface="Cambria" panose="020405030504060302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92C63884-9DFD-43B6-BF6D-23316EEC3AA3}"/>
              </a:ext>
            </a:extLst>
          </p:cNvPr>
          <p:cNvSpPr>
            <a:spLocks noGrp="1"/>
          </p:cNvSpPr>
          <p:nvPr>
            <p:ph type="sldNum" sz="quarter" idx="12"/>
          </p:nvPr>
        </p:nvSpPr>
        <p:spPr/>
        <p:txBody>
          <a:bodyPr/>
          <a:lstStyle/>
          <a:p>
            <a:pPr>
              <a:defRPr/>
            </a:pPr>
            <a:fld id="{BC1EDBED-370E-467C-8E63-115AC670746C}" type="slidenum">
              <a:rPr lang="en-US" smtClean="0">
                <a:solidFill>
                  <a:srgbClr val="FFFFFF"/>
                </a:solidFill>
              </a:rPr>
              <a:pPr>
                <a:defRPr/>
              </a:pPr>
              <a:t>12</a:t>
            </a:fld>
            <a:r>
              <a:rPr lang="en-US" b="0">
                <a:solidFill>
                  <a:srgbClr val="000000"/>
                </a:solidFill>
              </a:rPr>
              <a:t> </a:t>
            </a:r>
            <a:endParaRPr lang="en-US" b="0" dirty="0">
              <a:solidFill>
                <a:srgbClr val="000000"/>
              </a:solidFill>
            </a:endParaRPr>
          </a:p>
        </p:txBody>
      </p:sp>
      <p:sp>
        <p:nvSpPr>
          <p:cNvPr id="5" name="TextBox 4">
            <a:extLst>
              <a:ext uri="{FF2B5EF4-FFF2-40B4-BE49-F238E27FC236}">
                <a16:creationId xmlns:a16="http://schemas.microsoft.com/office/drawing/2014/main" id="{0FE20399-8F22-4E9F-BA72-59E2A119DD26}"/>
              </a:ext>
            </a:extLst>
          </p:cNvPr>
          <p:cNvSpPr txBox="1"/>
          <p:nvPr/>
        </p:nvSpPr>
        <p:spPr>
          <a:xfrm>
            <a:off x="99619" y="6413980"/>
            <a:ext cx="4248150" cy="307975"/>
          </a:xfrm>
          <a:prstGeom prst="rect">
            <a:avLst/>
          </a:prstGeom>
          <a:noFill/>
        </p:spPr>
        <p:txBody>
          <a:bodyPr>
            <a:spAutoFit/>
          </a:bodyPr>
          <a:lstStyle/>
          <a:p>
            <a:pPr algn="ctr">
              <a:defRPr/>
            </a:pPr>
            <a:r>
              <a:rPr lang="en-US" sz="1400" spc="300" dirty="0">
                <a:solidFill>
                  <a:prstClr val="white">
                    <a:lumMod val="50000"/>
                  </a:prstClr>
                </a:solidFill>
                <a:latin typeface="Cambria"/>
                <a:cs typeface="Cambria"/>
              </a:rPr>
              <a:t>Detail Commercial Solicitors</a:t>
            </a:r>
          </a:p>
        </p:txBody>
      </p:sp>
      <p:sp>
        <p:nvSpPr>
          <p:cNvPr id="8" name="Title 1">
            <a:extLst>
              <a:ext uri="{FF2B5EF4-FFF2-40B4-BE49-F238E27FC236}">
                <a16:creationId xmlns:a16="http://schemas.microsoft.com/office/drawing/2014/main" id="{9AD6EF2A-3B61-454A-A801-417237244C03}"/>
              </a:ext>
            </a:extLst>
          </p:cNvPr>
          <p:cNvSpPr>
            <a:spLocks noGrp="1"/>
          </p:cNvSpPr>
          <p:nvPr>
            <p:ph type="title"/>
          </p:nvPr>
        </p:nvSpPr>
        <p:spPr>
          <a:xfrm>
            <a:off x="609600" y="848796"/>
            <a:ext cx="10972800" cy="1143000"/>
          </a:xfrm>
        </p:spPr>
        <p:txBody>
          <a:bodyPr>
            <a:noAutofit/>
          </a:bodyPr>
          <a:lstStyle/>
          <a:p>
            <a:r>
              <a:rPr lang="en-US" sz="3200" spc="-120" dirty="0">
                <a:solidFill>
                  <a:srgbClr val="002060"/>
                </a:solidFill>
                <a:latin typeface="Cambria"/>
              </a:rPr>
              <a:t>Implications of Changes Made to the Customs, Excise Tariff, Etc. (Consolidation) Act</a:t>
            </a:r>
            <a:br>
              <a:rPr lang="en-US" sz="3200" spc="-120" dirty="0">
                <a:solidFill>
                  <a:srgbClr val="50B4C8"/>
                </a:solidFill>
                <a:latin typeface="Cambria"/>
              </a:rPr>
            </a:br>
            <a:r>
              <a:rPr lang="en-US" sz="3200" spc="-120" dirty="0">
                <a:solidFill>
                  <a:srgbClr val="002060"/>
                </a:solidFill>
                <a:latin typeface="Cambria"/>
              </a:rPr>
              <a:t>_____________________________________________________________________________</a:t>
            </a:r>
            <a:br>
              <a:rPr lang="en-US" sz="2500" b="1" dirty="0">
                <a:latin typeface="Cambria" panose="02040503050406030204" pitchFamily="18" charset="0"/>
                <a:ea typeface="Cambria" panose="02040503050406030204" pitchFamily="18" charset="0"/>
              </a:rPr>
            </a:br>
            <a:endParaRPr lang="en-GB" sz="2500" dirty="0"/>
          </a:p>
        </p:txBody>
      </p:sp>
      <p:pic>
        <p:nvPicPr>
          <p:cNvPr id="2050" name="Picture 2" descr="Image result for excise duties">
            <a:extLst>
              <a:ext uri="{FF2B5EF4-FFF2-40B4-BE49-F238E27FC236}">
                <a16:creationId xmlns:a16="http://schemas.microsoft.com/office/drawing/2014/main" id="{677E7E84-E986-4817-9A66-4DCD733152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62756" y="2072795"/>
            <a:ext cx="3200400" cy="26842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0555966"/>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3756CF6-373B-46AD-9B82-9DAD2977C636}"/>
              </a:ext>
            </a:extLst>
          </p:cNvPr>
          <p:cNvSpPr>
            <a:spLocks noGrp="1"/>
          </p:cNvSpPr>
          <p:nvPr>
            <p:ph idx="1"/>
          </p:nvPr>
        </p:nvSpPr>
        <p:spPr>
          <a:xfrm>
            <a:off x="535488" y="1201259"/>
            <a:ext cx="11121024" cy="5656741"/>
          </a:xfrm>
        </p:spPr>
        <p:txBody>
          <a:bodyPr>
            <a:normAutofit/>
          </a:bodyPr>
          <a:lstStyle/>
          <a:p>
            <a:pPr algn="just">
              <a:buFont typeface="Wingdings" panose="05000000000000000000" pitchFamily="2" charset="2"/>
              <a:buChar char="q"/>
            </a:pPr>
            <a:r>
              <a:rPr lang="en-US" sz="2400" dirty="0">
                <a:latin typeface="Cambria" panose="02040503050406030204" pitchFamily="18" charset="0"/>
                <a:ea typeface="Cambria" panose="02040503050406030204" pitchFamily="18" charset="0"/>
              </a:rPr>
              <a:t>The terms “stamp” and “stamped” defined to include electronic stamp and electronic stamping.</a:t>
            </a:r>
          </a:p>
          <a:p>
            <a:pPr algn="just">
              <a:buFont typeface="Wingdings" panose="05000000000000000000" pitchFamily="2" charset="2"/>
              <a:buChar char="q"/>
            </a:pPr>
            <a:endParaRPr lang="en-US" sz="2400" dirty="0">
              <a:latin typeface="Cambria" panose="02040503050406030204" pitchFamily="18" charset="0"/>
              <a:ea typeface="Cambria" panose="02040503050406030204" pitchFamily="18" charset="0"/>
            </a:endParaRPr>
          </a:p>
          <a:p>
            <a:pPr algn="just">
              <a:buFont typeface="Wingdings" panose="05000000000000000000" pitchFamily="2" charset="2"/>
              <a:buChar char="q"/>
            </a:pPr>
            <a:r>
              <a:rPr lang="en-US" sz="2400" dirty="0">
                <a:latin typeface="Cambria" panose="02040503050406030204" pitchFamily="18" charset="0"/>
                <a:ea typeface="Cambria" panose="02040503050406030204" pitchFamily="18" charset="0"/>
              </a:rPr>
              <a:t>Instruments that are required to be stamped under the Stamp Duties Act have been defined to include electronic documents.</a:t>
            </a:r>
          </a:p>
          <a:p>
            <a:pPr algn="just">
              <a:buFont typeface="Wingdings" panose="05000000000000000000" pitchFamily="2" charset="2"/>
              <a:buChar char="q"/>
            </a:pPr>
            <a:endParaRPr lang="en-US" sz="2400" dirty="0">
              <a:latin typeface="Cambria" panose="02040503050406030204" pitchFamily="18" charset="0"/>
              <a:ea typeface="Cambria" panose="02040503050406030204" pitchFamily="18" charset="0"/>
            </a:endParaRPr>
          </a:p>
          <a:p>
            <a:pPr algn="just">
              <a:buFont typeface="Wingdings" panose="05000000000000000000" pitchFamily="2" charset="2"/>
              <a:buChar char="q"/>
            </a:pPr>
            <a:r>
              <a:rPr lang="en-US" sz="2400" dirty="0">
                <a:latin typeface="Cambria" panose="02040503050406030204" pitchFamily="18" charset="0"/>
                <a:ea typeface="Cambria" panose="02040503050406030204" pitchFamily="18" charset="0"/>
              </a:rPr>
              <a:t>Competent government authorities to collect stamp duties clearly named as FIRS and the relevant State tax authorities.</a:t>
            </a:r>
          </a:p>
          <a:p>
            <a:pPr algn="just">
              <a:buFont typeface="Wingdings" panose="05000000000000000000" pitchFamily="2" charset="2"/>
              <a:buChar char="q"/>
            </a:pPr>
            <a:endParaRPr lang="en-US" sz="2400" dirty="0">
              <a:latin typeface="Cambria" panose="02040503050406030204" pitchFamily="18" charset="0"/>
              <a:ea typeface="Cambria" panose="02040503050406030204" pitchFamily="18" charset="0"/>
            </a:endParaRPr>
          </a:p>
          <a:p>
            <a:pPr algn="just">
              <a:buFont typeface="Wingdings" panose="05000000000000000000" pitchFamily="2" charset="2"/>
              <a:buChar char="q"/>
            </a:pPr>
            <a:r>
              <a:rPr lang="en-US" sz="2400" dirty="0">
                <a:latin typeface="Cambria" panose="02040503050406030204" pitchFamily="18" charset="0"/>
                <a:ea typeface="Cambria" panose="02040503050406030204" pitchFamily="18" charset="0"/>
              </a:rPr>
              <a:t>Electronic receipts or electronic bank transfers on amount from N10,000 and above will attract stamp duty of a singular and one-off duty of N50. However, transfers between the same owner’s accounts in the same bank are exempted from stamp duty.</a:t>
            </a:r>
          </a:p>
          <a:p>
            <a:pPr algn="just"/>
            <a:endParaRPr lang="en-US" sz="2000" dirty="0">
              <a:latin typeface="Cambria" panose="02040503050406030204" pitchFamily="18" charset="0"/>
              <a:ea typeface="Cambria" panose="02040503050406030204" pitchFamily="18" charset="0"/>
            </a:endParaRPr>
          </a:p>
          <a:p>
            <a:pPr algn="just"/>
            <a:endParaRPr lang="en-US" sz="2000" dirty="0">
              <a:latin typeface="Cambria" panose="02040503050406030204" pitchFamily="18" charset="0"/>
              <a:ea typeface="Cambria" panose="02040503050406030204" pitchFamily="18" charset="0"/>
            </a:endParaRPr>
          </a:p>
          <a:p>
            <a:pPr algn="just"/>
            <a:endParaRPr lang="en-US" sz="2000" dirty="0">
              <a:latin typeface="Cambria" panose="02040503050406030204" pitchFamily="18" charset="0"/>
              <a:ea typeface="Cambria" panose="02040503050406030204" pitchFamily="18" charset="0"/>
            </a:endParaRPr>
          </a:p>
          <a:p>
            <a:pPr algn="just"/>
            <a:endParaRPr lang="en-US" sz="2000" dirty="0">
              <a:latin typeface="Cambria" panose="02040503050406030204" pitchFamily="18" charset="0"/>
              <a:ea typeface="Cambria" panose="02040503050406030204" pitchFamily="18" charset="0"/>
            </a:endParaRPr>
          </a:p>
          <a:p>
            <a:pPr marL="0" indent="0" algn="just">
              <a:buNone/>
            </a:pPr>
            <a:endParaRPr lang="en-US" sz="2000" dirty="0">
              <a:latin typeface="Cambria" panose="02040503050406030204" pitchFamily="18" charset="0"/>
              <a:ea typeface="Cambria" panose="02040503050406030204" pitchFamily="18" charset="0"/>
            </a:endParaRPr>
          </a:p>
          <a:p>
            <a:pPr algn="just"/>
            <a:endParaRPr lang="en-US" sz="2000" dirty="0">
              <a:latin typeface="Cambria" panose="02040503050406030204" pitchFamily="18" charset="0"/>
              <a:ea typeface="Cambria" panose="02040503050406030204" pitchFamily="18" charset="0"/>
              <a:cs typeface="Times New Roman" panose="02020603050405020304" pitchFamily="18" charset="0"/>
            </a:endParaRPr>
          </a:p>
          <a:p>
            <a:pPr algn="just"/>
            <a:endParaRPr lang="en-GB" sz="2000" dirty="0">
              <a:latin typeface="Cambria" panose="020405030504060302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92C63884-9DFD-43B6-BF6D-23316EEC3AA3}"/>
              </a:ext>
            </a:extLst>
          </p:cNvPr>
          <p:cNvSpPr>
            <a:spLocks noGrp="1"/>
          </p:cNvSpPr>
          <p:nvPr>
            <p:ph type="sldNum" sz="quarter" idx="12"/>
          </p:nvPr>
        </p:nvSpPr>
        <p:spPr/>
        <p:txBody>
          <a:bodyPr/>
          <a:lstStyle/>
          <a:p>
            <a:pPr>
              <a:defRPr/>
            </a:pPr>
            <a:fld id="{BC1EDBED-370E-467C-8E63-115AC670746C}" type="slidenum">
              <a:rPr lang="en-US" smtClean="0">
                <a:solidFill>
                  <a:srgbClr val="FFFFFF"/>
                </a:solidFill>
              </a:rPr>
              <a:pPr>
                <a:defRPr/>
              </a:pPr>
              <a:t>13</a:t>
            </a:fld>
            <a:r>
              <a:rPr lang="en-US" b="0">
                <a:solidFill>
                  <a:srgbClr val="000000"/>
                </a:solidFill>
              </a:rPr>
              <a:t> </a:t>
            </a:r>
            <a:endParaRPr lang="en-US" b="0" dirty="0">
              <a:solidFill>
                <a:srgbClr val="000000"/>
              </a:solidFill>
            </a:endParaRPr>
          </a:p>
        </p:txBody>
      </p:sp>
      <p:sp>
        <p:nvSpPr>
          <p:cNvPr id="5" name="TextBox 4">
            <a:extLst>
              <a:ext uri="{FF2B5EF4-FFF2-40B4-BE49-F238E27FC236}">
                <a16:creationId xmlns:a16="http://schemas.microsoft.com/office/drawing/2014/main" id="{0FE20399-8F22-4E9F-BA72-59E2A119DD26}"/>
              </a:ext>
            </a:extLst>
          </p:cNvPr>
          <p:cNvSpPr txBox="1"/>
          <p:nvPr/>
        </p:nvSpPr>
        <p:spPr>
          <a:xfrm>
            <a:off x="99619" y="6413980"/>
            <a:ext cx="4248150" cy="307975"/>
          </a:xfrm>
          <a:prstGeom prst="rect">
            <a:avLst/>
          </a:prstGeom>
          <a:noFill/>
        </p:spPr>
        <p:txBody>
          <a:bodyPr>
            <a:spAutoFit/>
          </a:bodyPr>
          <a:lstStyle/>
          <a:p>
            <a:pPr algn="ctr">
              <a:defRPr/>
            </a:pPr>
            <a:r>
              <a:rPr lang="en-US" sz="1400" spc="300" dirty="0">
                <a:solidFill>
                  <a:prstClr val="white">
                    <a:lumMod val="50000"/>
                  </a:prstClr>
                </a:solidFill>
                <a:latin typeface="Cambria"/>
                <a:cs typeface="Cambria"/>
              </a:rPr>
              <a:t>Detail Commercial Solicitors</a:t>
            </a:r>
          </a:p>
        </p:txBody>
      </p:sp>
      <p:sp>
        <p:nvSpPr>
          <p:cNvPr id="10" name="Title 1">
            <a:extLst>
              <a:ext uri="{FF2B5EF4-FFF2-40B4-BE49-F238E27FC236}">
                <a16:creationId xmlns:a16="http://schemas.microsoft.com/office/drawing/2014/main" id="{FB2FFD1D-4245-48EC-BD08-512CB13A237D}"/>
              </a:ext>
            </a:extLst>
          </p:cNvPr>
          <p:cNvSpPr>
            <a:spLocks noGrp="1"/>
          </p:cNvSpPr>
          <p:nvPr>
            <p:ph type="title"/>
          </p:nvPr>
        </p:nvSpPr>
        <p:spPr>
          <a:xfrm>
            <a:off x="609600" y="318184"/>
            <a:ext cx="10972800" cy="1143000"/>
          </a:xfrm>
        </p:spPr>
        <p:txBody>
          <a:bodyPr>
            <a:noAutofit/>
          </a:bodyPr>
          <a:lstStyle/>
          <a:p>
            <a:r>
              <a:rPr lang="en-US" sz="3200" spc="-120" dirty="0">
                <a:solidFill>
                  <a:srgbClr val="002060"/>
                </a:solidFill>
                <a:latin typeface="Cambria"/>
              </a:rPr>
              <a:t>Implications of Changes Made to the Stamp Duties Act</a:t>
            </a:r>
            <a:br>
              <a:rPr lang="en-US" sz="3200" spc="-120" dirty="0">
                <a:solidFill>
                  <a:srgbClr val="50B4C8"/>
                </a:solidFill>
                <a:latin typeface="Cambria"/>
              </a:rPr>
            </a:br>
            <a:r>
              <a:rPr lang="en-US" sz="3200" spc="-120" dirty="0">
                <a:solidFill>
                  <a:srgbClr val="002060"/>
                </a:solidFill>
                <a:latin typeface="Cambria"/>
              </a:rPr>
              <a:t>_____________________________________________________________________________</a:t>
            </a:r>
            <a:br>
              <a:rPr lang="en-US" sz="2500" b="1" dirty="0">
                <a:latin typeface="Cambria" panose="02040503050406030204" pitchFamily="18" charset="0"/>
                <a:ea typeface="Cambria" panose="02040503050406030204" pitchFamily="18" charset="0"/>
              </a:rPr>
            </a:br>
            <a:r>
              <a:rPr lang="en-US" sz="2500" b="1" dirty="0">
                <a:latin typeface="Cambria" panose="02040503050406030204" pitchFamily="18" charset="0"/>
                <a:ea typeface="Cambria" panose="02040503050406030204" pitchFamily="18" charset="0"/>
              </a:rPr>
              <a:t>..</a:t>
            </a:r>
            <a:endParaRPr lang="en-GB" sz="2500" dirty="0"/>
          </a:p>
        </p:txBody>
      </p:sp>
    </p:spTree>
    <p:extLst>
      <p:ext uri="{BB962C8B-B14F-4D97-AF65-F5344CB8AC3E}">
        <p14:creationId xmlns:p14="http://schemas.microsoft.com/office/powerpoint/2010/main" val="4288582465"/>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F5B1B6E-177E-4944-ABBA-DB3E755D148B}"/>
              </a:ext>
            </a:extLst>
          </p:cNvPr>
          <p:cNvSpPr>
            <a:spLocks noGrp="1"/>
          </p:cNvSpPr>
          <p:nvPr>
            <p:ph type="ctrTitle"/>
          </p:nvPr>
        </p:nvSpPr>
        <p:spPr>
          <a:xfrm>
            <a:off x="841247" y="581891"/>
            <a:ext cx="4166687" cy="3740727"/>
          </a:xfrm>
        </p:spPr>
        <p:txBody>
          <a:bodyPr>
            <a:normAutofit/>
          </a:bodyPr>
          <a:lstStyle/>
          <a:p>
            <a:pPr algn="just">
              <a:lnSpc>
                <a:spcPct val="90000"/>
              </a:lnSpc>
            </a:pPr>
            <a:r>
              <a:rPr lang="en-GB" sz="3000" b="1" dirty="0">
                <a:latin typeface="Cambria" panose="02040503050406030204" pitchFamily="18" charset="0"/>
                <a:ea typeface="Cambria" panose="02040503050406030204" pitchFamily="18" charset="0"/>
              </a:rPr>
              <a:t>Sectorial Analysis of the Finance Act, 2019</a:t>
            </a:r>
          </a:p>
        </p:txBody>
      </p:sp>
      <p:pic>
        <p:nvPicPr>
          <p:cNvPr id="7" name="Picture 6" descr="A picture containing food&#10;&#10;Description automatically generated">
            <a:extLst>
              <a:ext uri="{FF2B5EF4-FFF2-40B4-BE49-F238E27FC236}">
                <a16:creationId xmlns:a16="http://schemas.microsoft.com/office/drawing/2014/main" id="{F756049A-1469-4F2D-AF99-62CFCE8A32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25467" y="231162"/>
            <a:ext cx="5299765" cy="5564058"/>
          </a:xfrm>
          <a:prstGeom prst="rect">
            <a:avLst/>
          </a:prstGeom>
        </p:spPr>
      </p:pic>
      <p:sp>
        <p:nvSpPr>
          <p:cNvPr id="4" name="Slide Number Placeholder 3">
            <a:extLst>
              <a:ext uri="{FF2B5EF4-FFF2-40B4-BE49-F238E27FC236}">
                <a16:creationId xmlns:a16="http://schemas.microsoft.com/office/drawing/2014/main" id="{FE90BD7C-CBF2-423C-B7EF-C265FBD0AE57}"/>
              </a:ext>
            </a:extLst>
          </p:cNvPr>
          <p:cNvSpPr>
            <a:spLocks noGrp="1"/>
          </p:cNvSpPr>
          <p:nvPr>
            <p:ph type="sldNum" sz="quarter" idx="12"/>
          </p:nvPr>
        </p:nvSpPr>
        <p:spPr>
          <a:xfrm>
            <a:off x="8610600" y="6356350"/>
            <a:ext cx="2743200" cy="365125"/>
          </a:xfrm>
        </p:spPr>
        <p:txBody>
          <a:bodyPr>
            <a:normAutofit/>
          </a:bodyPr>
          <a:lstStyle/>
          <a:p>
            <a:pPr>
              <a:spcAft>
                <a:spcPts val="600"/>
              </a:spcAft>
              <a:defRPr/>
            </a:pPr>
            <a:fld id="{BC1EDBED-370E-467C-8E63-115AC670746C}" type="slidenum">
              <a:rPr lang="en-US" sz="1200" smtClean="0"/>
              <a:pPr>
                <a:spcAft>
                  <a:spcPts val="600"/>
                </a:spcAft>
                <a:defRPr/>
              </a:pPr>
              <a:t>14</a:t>
            </a:fld>
            <a:r>
              <a:rPr lang="en-US" sz="1200" b="0"/>
              <a:t> </a:t>
            </a:r>
          </a:p>
        </p:txBody>
      </p:sp>
      <p:sp>
        <p:nvSpPr>
          <p:cNvPr id="9" name="TextBox 8">
            <a:extLst>
              <a:ext uri="{FF2B5EF4-FFF2-40B4-BE49-F238E27FC236}">
                <a16:creationId xmlns:a16="http://schemas.microsoft.com/office/drawing/2014/main" id="{AA50CE48-9F21-4FA4-AFCB-21045396D21B}"/>
              </a:ext>
            </a:extLst>
          </p:cNvPr>
          <p:cNvSpPr txBox="1"/>
          <p:nvPr/>
        </p:nvSpPr>
        <p:spPr>
          <a:xfrm>
            <a:off x="99619" y="6413980"/>
            <a:ext cx="4248150" cy="307975"/>
          </a:xfrm>
          <a:prstGeom prst="rect">
            <a:avLst/>
          </a:prstGeom>
          <a:noFill/>
        </p:spPr>
        <p:txBody>
          <a:bodyPr>
            <a:spAutoFit/>
          </a:bodyPr>
          <a:lstStyle/>
          <a:p>
            <a:pPr algn="ctr">
              <a:defRPr/>
            </a:pPr>
            <a:r>
              <a:rPr lang="en-US" sz="1400" spc="300" dirty="0">
                <a:solidFill>
                  <a:prstClr val="white">
                    <a:lumMod val="50000"/>
                  </a:prstClr>
                </a:solidFill>
                <a:latin typeface="Cambria"/>
                <a:cs typeface="Cambria"/>
              </a:rPr>
              <a:t>Detail Commercial Solicitors</a:t>
            </a:r>
          </a:p>
        </p:txBody>
      </p:sp>
    </p:spTree>
    <p:extLst>
      <p:ext uri="{BB962C8B-B14F-4D97-AF65-F5344CB8AC3E}">
        <p14:creationId xmlns:p14="http://schemas.microsoft.com/office/powerpoint/2010/main" val="243124175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567720-652C-461B-A506-80F312D1F7CF}"/>
              </a:ext>
            </a:extLst>
          </p:cNvPr>
          <p:cNvSpPr>
            <a:spLocks noGrp="1"/>
          </p:cNvSpPr>
          <p:nvPr>
            <p:ph idx="1"/>
          </p:nvPr>
        </p:nvSpPr>
        <p:spPr>
          <a:xfrm>
            <a:off x="285750" y="1417638"/>
            <a:ext cx="5810250" cy="4938713"/>
          </a:xfrm>
        </p:spPr>
        <p:txBody>
          <a:bodyPr>
            <a:normAutofit fontScale="92500"/>
          </a:bodyPr>
          <a:lstStyle/>
          <a:p>
            <a:pPr marL="0" indent="0" algn="just">
              <a:buNone/>
            </a:pPr>
            <a:endParaRPr lang="en-US" sz="2400" b="1" dirty="0">
              <a:latin typeface="Cambria" panose="02040503050406030204" pitchFamily="18" charset="0"/>
              <a:ea typeface="Cambria" panose="02040503050406030204" pitchFamily="18" charset="0"/>
            </a:endParaRPr>
          </a:p>
          <a:p>
            <a:pPr algn="just">
              <a:spcBef>
                <a:spcPts val="0"/>
              </a:spcBef>
              <a:buFont typeface="Wingdings" panose="05000000000000000000" pitchFamily="2" charset="2"/>
              <a:buChar char="q"/>
            </a:pPr>
            <a:r>
              <a:rPr lang="en-US" sz="2400" dirty="0">
                <a:latin typeface="Cambria" panose="02040503050406030204" pitchFamily="18" charset="0"/>
                <a:ea typeface="Cambria" panose="02040503050406030204" pitchFamily="18" charset="0"/>
              </a:rPr>
              <a:t>The incentives granted to companies that are engaged in gas </a:t>
            </a:r>
            <a:r>
              <a:rPr lang="en-US" sz="2400" dirty="0" err="1">
                <a:latin typeface="Cambria" panose="02040503050406030204" pitchFamily="18" charset="0"/>
                <a:ea typeface="Cambria" panose="02040503050406030204" pitchFamily="18" charset="0"/>
              </a:rPr>
              <a:t>utilisation</a:t>
            </a:r>
            <a:r>
              <a:rPr lang="en-US" sz="2400" dirty="0">
                <a:latin typeface="Cambria" panose="02040503050406030204" pitchFamily="18" charset="0"/>
                <a:ea typeface="Cambria" panose="02040503050406030204" pitchFamily="18" charset="0"/>
              </a:rPr>
              <a:t> in the downstream have been amended as follows: </a:t>
            </a:r>
          </a:p>
          <a:p>
            <a:pPr algn="just">
              <a:spcBef>
                <a:spcPts val="0"/>
              </a:spcBef>
              <a:buFont typeface="Wingdings" panose="05000000000000000000" pitchFamily="2" charset="2"/>
              <a:buChar char="§"/>
            </a:pPr>
            <a:endParaRPr lang="en-US" sz="2400" dirty="0">
              <a:latin typeface="Cambria" panose="02040503050406030204" pitchFamily="18" charset="0"/>
              <a:ea typeface="Cambria" panose="02040503050406030204" pitchFamily="18" charset="0"/>
            </a:endParaRPr>
          </a:p>
          <a:p>
            <a:pPr lvl="1" algn="just">
              <a:spcBef>
                <a:spcPts val="0"/>
              </a:spcBef>
              <a:buFont typeface="Wingdings" panose="05000000000000000000" pitchFamily="2" charset="2"/>
              <a:buChar char="Ø"/>
            </a:pPr>
            <a:r>
              <a:rPr lang="en-US" sz="2400" dirty="0">
                <a:latin typeface="Cambria" panose="02040503050406030204" pitchFamily="18" charset="0"/>
                <a:ea typeface="Cambria" panose="02040503050406030204" pitchFamily="18" charset="0"/>
              </a:rPr>
              <a:t>The qualifying company cannot claim the gas </a:t>
            </a:r>
            <a:r>
              <a:rPr lang="en-US" sz="2400" dirty="0" err="1">
                <a:latin typeface="Cambria" panose="02040503050406030204" pitchFamily="18" charset="0"/>
                <a:ea typeface="Cambria" panose="02040503050406030204" pitchFamily="18" charset="0"/>
              </a:rPr>
              <a:t>utilisation</a:t>
            </a:r>
            <a:r>
              <a:rPr lang="en-US" sz="2400" dirty="0">
                <a:latin typeface="Cambria" panose="02040503050406030204" pitchFamily="18" charset="0"/>
                <a:ea typeface="Cambria" panose="02040503050406030204" pitchFamily="18" charset="0"/>
              </a:rPr>
              <a:t> incentives and Pioneer Status Incentive on the same qualifying capital expenditure; and </a:t>
            </a:r>
          </a:p>
          <a:p>
            <a:pPr lvl="1" algn="just">
              <a:spcBef>
                <a:spcPts val="0"/>
              </a:spcBef>
              <a:buFont typeface="Wingdings" panose="05000000000000000000" pitchFamily="2" charset="2"/>
              <a:buChar char="Ø"/>
            </a:pPr>
            <a:endParaRPr lang="en-US" sz="2400" dirty="0">
              <a:latin typeface="Cambria" panose="02040503050406030204" pitchFamily="18" charset="0"/>
              <a:ea typeface="Cambria" panose="02040503050406030204" pitchFamily="18" charset="0"/>
            </a:endParaRPr>
          </a:p>
          <a:p>
            <a:pPr lvl="1" algn="just">
              <a:spcBef>
                <a:spcPts val="0"/>
              </a:spcBef>
              <a:buFont typeface="Wingdings" panose="05000000000000000000" pitchFamily="2" charset="2"/>
              <a:buChar char="Ø"/>
            </a:pPr>
            <a:r>
              <a:rPr lang="en-US" sz="2400" dirty="0">
                <a:latin typeface="Cambria" panose="02040503050406030204" pitchFamily="18" charset="0"/>
                <a:ea typeface="Cambria" panose="02040503050406030204" pitchFamily="18" charset="0"/>
              </a:rPr>
              <a:t>Interest payable on loans that are obtained with the prior approval of the Finance Minister for a gas project will no longer be tax deductibility. </a:t>
            </a:r>
          </a:p>
          <a:p>
            <a:pPr algn="just">
              <a:spcBef>
                <a:spcPts val="0"/>
              </a:spcBef>
              <a:buFont typeface="Wingdings" panose="05000000000000000000" pitchFamily="2" charset="2"/>
              <a:buChar char="§"/>
            </a:pPr>
            <a:endParaRPr lang="en-US" sz="2400" dirty="0">
              <a:latin typeface="Cambria" panose="02040503050406030204" pitchFamily="18" charset="0"/>
              <a:ea typeface="Cambria" panose="02040503050406030204" pitchFamily="18" charset="0"/>
            </a:endParaRPr>
          </a:p>
          <a:p>
            <a:pPr marL="0" indent="0" algn="just">
              <a:spcBef>
                <a:spcPts val="0"/>
              </a:spcBef>
              <a:buNone/>
            </a:pPr>
            <a:endParaRPr lang="en-US" sz="2400" dirty="0">
              <a:latin typeface="Cambria" panose="02040503050406030204" pitchFamily="18" charset="0"/>
              <a:ea typeface="Cambria" panose="02040503050406030204" pitchFamily="18" charset="0"/>
            </a:endParaRPr>
          </a:p>
          <a:p>
            <a:pPr algn="just">
              <a:spcBef>
                <a:spcPts val="0"/>
              </a:spcBef>
              <a:buFont typeface="Wingdings" panose="05000000000000000000" pitchFamily="2" charset="2"/>
              <a:buChar char="§"/>
            </a:pPr>
            <a:endParaRPr lang="en-US" sz="2400" dirty="0">
              <a:latin typeface="Cambria" panose="02040503050406030204" pitchFamily="18" charset="0"/>
              <a:ea typeface="Cambria" panose="02040503050406030204" pitchFamily="18" charset="0"/>
            </a:endParaRPr>
          </a:p>
          <a:p>
            <a:pPr marL="0" indent="0" algn="just">
              <a:spcBef>
                <a:spcPts val="0"/>
              </a:spcBef>
              <a:buNone/>
            </a:pPr>
            <a:endParaRPr lang="en-US" sz="2400" dirty="0">
              <a:latin typeface="Cambria" panose="020405030504060302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3FB26268-A572-4009-A858-52034951A7ED}"/>
              </a:ext>
            </a:extLst>
          </p:cNvPr>
          <p:cNvSpPr>
            <a:spLocks noGrp="1"/>
          </p:cNvSpPr>
          <p:nvPr>
            <p:ph type="sldNum" sz="quarter" idx="12"/>
          </p:nvPr>
        </p:nvSpPr>
        <p:spPr/>
        <p:txBody>
          <a:bodyPr/>
          <a:lstStyle/>
          <a:p>
            <a:pPr>
              <a:defRPr/>
            </a:pPr>
            <a:fld id="{BC1EDBED-370E-467C-8E63-115AC670746C}" type="slidenum">
              <a:rPr lang="en-US" smtClean="0">
                <a:solidFill>
                  <a:srgbClr val="FFFFFF"/>
                </a:solidFill>
              </a:rPr>
              <a:pPr>
                <a:defRPr/>
              </a:pPr>
              <a:t>15</a:t>
            </a:fld>
            <a:r>
              <a:rPr lang="en-US" b="0" dirty="0">
                <a:solidFill>
                  <a:srgbClr val="000000"/>
                </a:solidFill>
              </a:rPr>
              <a:t> </a:t>
            </a:r>
          </a:p>
        </p:txBody>
      </p:sp>
      <p:sp>
        <p:nvSpPr>
          <p:cNvPr id="5" name="TextBox 4">
            <a:extLst>
              <a:ext uri="{FF2B5EF4-FFF2-40B4-BE49-F238E27FC236}">
                <a16:creationId xmlns:a16="http://schemas.microsoft.com/office/drawing/2014/main" id="{17FE07DC-80E9-4B8D-A159-43C479025C6D}"/>
              </a:ext>
            </a:extLst>
          </p:cNvPr>
          <p:cNvSpPr txBox="1"/>
          <p:nvPr/>
        </p:nvSpPr>
        <p:spPr>
          <a:xfrm>
            <a:off x="99619" y="6413980"/>
            <a:ext cx="4248150" cy="307975"/>
          </a:xfrm>
          <a:prstGeom prst="rect">
            <a:avLst/>
          </a:prstGeom>
          <a:noFill/>
        </p:spPr>
        <p:txBody>
          <a:bodyPr>
            <a:spAutoFit/>
          </a:bodyPr>
          <a:lstStyle/>
          <a:p>
            <a:pPr algn="ctr">
              <a:defRPr/>
            </a:pPr>
            <a:r>
              <a:rPr lang="en-US" sz="1400" spc="300" dirty="0">
                <a:solidFill>
                  <a:prstClr val="white">
                    <a:lumMod val="50000"/>
                  </a:prstClr>
                </a:solidFill>
                <a:latin typeface="Cambria"/>
                <a:cs typeface="Cambria"/>
              </a:rPr>
              <a:t>Detail Commercial Solicitors</a:t>
            </a:r>
          </a:p>
        </p:txBody>
      </p:sp>
      <p:sp>
        <p:nvSpPr>
          <p:cNvPr id="8" name="Title 1">
            <a:extLst>
              <a:ext uri="{FF2B5EF4-FFF2-40B4-BE49-F238E27FC236}">
                <a16:creationId xmlns:a16="http://schemas.microsoft.com/office/drawing/2014/main" id="{98940501-CB2C-4402-8CA1-78D155C4C0CF}"/>
              </a:ext>
            </a:extLst>
          </p:cNvPr>
          <p:cNvSpPr>
            <a:spLocks noGrp="1"/>
          </p:cNvSpPr>
          <p:nvPr>
            <p:ph type="title"/>
          </p:nvPr>
        </p:nvSpPr>
        <p:spPr>
          <a:xfrm>
            <a:off x="609600" y="274638"/>
            <a:ext cx="10972800" cy="1143000"/>
          </a:xfrm>
        </p:spPr>
        <p:txBody>
          <a:bodyPr>
            <a:noAutofit/>
          </a:bodyPr>
          <a:lstStyle/>
          <a:p>
            <a:r>
              <a:rPr lang="en-US" sz="3200" spc="-120" dirty="0">
                <a:solidFill>
                  <a:srgbClr val="002060"/>
                </a:solidFill>
                <a:latin typeface="Cambria"/>
              </a:rPr>
              <a:t>Energy and Utilities Sector</a:t>
            </a:r>
            <a:br>
              <a:rPr lang="en-US" sz="3200" spc="-120" dirty="0">
                <a:solidFill>
                  <a:srgbClr val="50B4C8"/>
                </a:solidFill>
                <a:latin typeface="Cambria"/>
              </a:rPr>
            </a:br>
            <a:r>
              <a:rPr lang="en-US" sz="3200" spc="-120" dirty="0">
                <a:solidFill>
                  <a:srgbClr val="002060"/>
                </a:solidFill>
                <a:latin typeface="Cambria"/>
              </a:rPr>
              <a:t>_____________________________________________________________________________</a:t>
            </a:r>
            <a:br>
              <a:rPr lang="en-US" sz="2500" b="1" dirty="0">
                <a:latin typeface="Cambria" panose="02040503050406030204" pitchFamily="18" charset="0"/>
                <a:ea typeface="Cambria" panose="02040503050406030204" pitchFamily="18" charset="0"/>
              </a:rPr>
            </a:br>
            <a:endParaRPr lang="en-GB" sz="2500" dirty="0"/>
          </a:p>
        </p:txBody>
      </p:sp>
      <p:sp>
        <p:nvSpPr>
          <p:cNvPr id="9" name="TextBox 8">
            <a:extLst>
              <a:ext uri="{FF2B5EF4-FFF2-40B4-BE49-F238E27FC236}">
                <a16:creationId xmlns:a16="http://schemas.microsoft.com/office/drawing/2014/main" id="{9B70AB1E-F911-4ECB-A5A4-645060D779F4}"/>
              </a:ext>
            </a:extLst>
          </p:cNvPr>
          <p:cNvSpPr txBox="1"/>
          <p:nvPr/>
        </p:nvSpPr>
        <p:spPr>
          <a:xfrm>
            <a:off x="6507126" y="1859339"/>
            <a:ext cx="5075274" cy="3785652"/>
          </a:xfrm>
          <a:prstGeom prst="rect">
            <a:avLst/>
          </a:prstGeom>
          <a:noFill/>
        </p:spPr>
        <p:txBody>
          <a:bodyPr wrap="square" rtlCol="0">
            <a:spAutoFit/>
          </a:bodyPr>
          <a:lstStyle/>
          <a:p>
            <a:pPr marL="285750" indent="-285750" algn="just">
              <a:spcBef>
                <a:spcPts val="0"/>
              </a:spcBef>
              <a:buFont typeface="Wingdings" panose="05000000000000000000" pitchFamily="2" charset="2"/>
              <a:buChar char="q"/>
            </a:pPr>
            <a:r>
              <a:rPr lang="en-US" sz="2000" dirty="0">
                <a:latin typeface="Cambria" panose="02040503050406030204" pitchFamily="18" charset="0"/>
                <a:ea typeface="Cambria" panose="02040503050406030204" pitchFamily="18" charset="0"/>
              </a:rPr>
              <a:t>Any dividend distributed by upstream oil companies from petroleum profits will now attract 10% WHT.</a:t>
            </a:r>
          </a:p>
          <a:p>
            <a:pPr marL="285750" indent="-285750" algn="just">
              <a:buFont typeface="Wingdings" panose="05000000000000000000" pitchFamily="2" charset="2"/>
              <a:buChar char="q"/>
            </a:pPr>
            <a:endParaRPr lang="en-US" sz="2000" dirty="0">
              <a:latin typeface="Cambria" panose="02040503050406030204" pitchFamily="18" charset="0"/>
              <a:ea typeface="Cambria" panose="02040503050406030204" pitchFamily="18" charset="0"/>
            </a:endParaRPr>
          </a:p>
          <a:p>
            <a:pPr marL="285750" indent="-285750" algn="just">
              <a:spcBef>
                <a:spcPts val="0"/>
              </a:spcBef>
              <a:buFont typeface="Wingdings" panose="05000000000000000000" pitchFamily="2" charset="2"/>
              <a:buChar char="q"/>
            </a:pPr>
            <a:r>
              <a:rPr lang="en-US" sz="2000" dirty="0">
                <a:latin typeface="Cambria" panose="02040503050406030204" pitchFamily="18" charset="0"/>
                <a:ea typeface="Cambria" panose="02040503050406030204" pitchFamily="18" charset="0"/>
              </a:rPr>
              <a:t>Based on the new definition of “goods” in the VAT Act as amended by the Finance Act, electricity should qualify as “goods” under the VAT Act. Accordingly, any person that purchases electricity for resale (e.g. NBET and electricity distribution franchisees) will be entitled to recover their input VAT .</a:t>
            </a:r>
          </a:p>
        </p:txBody>
      </p:sp>
    </p:spTree>
    <p:extLst>
      <p:ext uri="{BB962C8B-B14F-4D97-AF65-F5344CB8AC3E}">
        <p14:creationId xmlns:p14="http://schemas.microsoft.com/office/powerpoint/2010/main" val="4069509663"/>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567720-652C-461B-A506-80F312D1F7CF}"/>
              </a:ext>
            </a:extLst>
          </p:cNvPr>
          <p:cNvSpPr>
            <a:spLocks noGrp="1"/>
          </p:cNvSpPr>
          <p:nvPr>
            <p:ph idx="1"/>
          </p:nvPr>
        </p:nvSpPr>
        <p:spPr>
          <a:xfrm>
            <a:off x="498791" y="1417638"/>
            <a:ext cx="5597209" cy="5484813"/>
          </a:xfrm>
        </p:spPr>
        <p:txBody>
          <a:bodyPr>
            <a:normAutofit/>
          </a:bodyPr>
          <a:lstStyle/>
          <a:p>
            <a:pPr marL="0" indent="0" algn="just">
              <a:buNone/>
            </a:pPr>
            <a:endParaRPr lang="en-US" sz="2000" b="1" dirty="0">
              <a:latin typeface="Cambria" panose="02040503050406030204" pitchFamily="18" charset="0"/>
              <a:ea typeface="Cambria" panose="02040503050406030204" pitchFamily="18" charset="0"/>
            </a:endParaRPr>
          </a:p>
          <a:p>
            <a:pPr algn="just">
              <a:spcBef>
                <a:spcPts val="0"/>
              </a:spcBef>
              <a:buFont typeface="Wingdings" panose="05000000000000000000" pitchFamily="2" charset="2"/>
              <a:buChar char="q"/>
            </a:pPr>
            <a:r>
              <a:rPr lang="en-US" sz="2000" dirty="0">
                <a:latin typeface="Cambria" panose="02040503050406030204" pitchFamily="18" charset="0"/>
                <a:ea typeface="Cambria" panose="02040503050406030204" pitchFamily="18" charset="0"/>
              </a:rPr>
              <a:t>The basis for taxation of non-resident companies has been expanded. </a:t>
            </a:r>
          </a:p>
          <a:p>
            <a:pPr algn="just">
              <a:spcBef>
                <a:spcPts val="0"/>
              </a:spcBef>
              <a:buFont typeface="Wingdings" panose="05000000000000000000" pitchFamily="2" charset="2"/>
              <a:buChar char="q"/>
            </a:pPr>
            <a:endParaRPr lang="en-US" sz="2000" dirty="0">
              <a:latin typeface="Cambria" panose="02040503050406030204" pitchFamily="18" charset="0"/>
              <a:ea typeface="Cambria" panose="02040503050406030204" pitchFamily="18" charset="0"/>
            </a:endParaRPr>
          </a:p>
          <a:p>
            <a:pPr algn="just">
              <a:spcBef>
                <a:spcPts val="0"/>
              </a:spcBef>
              <a:buFont typeface="Wingdings" panose="05000000000000000000" pitchFamily="2" charset="2"/>
              <a:buChar char="q"/>
            </a:pPr>
            <a:r>
              <a:rPr lang="en-US" sz="2000" dirty="0">
                <a:latin typeface="Cambria" panose="02040503050406030204" pitchFamily="18" charset="0"/>
                <a:ea typeface="Cambria" panose="02040503050406030204" pitchFamily="18" charset="0"/>
              </a:rPr>
              <a:t>Digital services companies without physical presence in Nigeria but have significant economic presence in Nigeria as defined by the Finance Minister will now be taxed.</a:t>
            </a:r>
          </a:p>
          <a:p>
            <a:pPr algn="just">
              <a:spcBef>
                <a:spcPts val="0"/>
              </a:spcBef>
              <a:buFont typeface="Wingdings" panose="05000000000000000000" pitchFamily="2" charset="2"/>
              <a:buChar char="q"/>
            </a:pPr>
            <a:endParaRPr lang="en-US" sz="2000" dirty="0">
              <a:latin typeface="Cambria" panose="02040503050406030204" pitchFamily="18" charset="0"/>
              <a:ea typeface="Cambria" panose="02040503050406030204" pitchFamily="18" charset="0"/>
            </a:endParaRPr>
          </a:p>
          <a:p>
            <a:pPr algn="just">
              <a:spcBef>
                <a:spcPts val="0"/>
              </a:spcBef>
              <a:buFont typeface="Wingdings" panose="05000000000000000000" pitchFamily="2" charset="2"/>
              <a:buChar char="q"/>
            </a:pPr>
            <a:r>
              <a:rPr lang="en-US" sz="2000" dirty="0">
                <a:latin typeface="Cambria" panose="02040503050406030204" pitchFamily="18" charset="0"/>
                <a:ea typeface="Cambria" panose="02040503050406030204" pitchFamily="18" charset="0"/>
              </a:rPr>
              <a:t>WHT on such transaction provided by such non-resident company is the final tax on the income of the non-resident receipt.  Provided that such person is not caught up by other provisions of section 13(2) of CITA that deals with non-resident taxation. </a:t>
            </a:r>
          </a:p>
          <a:p>
            <a:pPr marL="0" indent="0" algn="just">
              <a:spcBef>
                <a:spcPts val="0"/>
              </a:spcBef>
              <a:buNone/>
            </a:pPr>
            <a:endParaRPr lang="en-US" sz="2000" dirty="0">
              <a:latin typeface="Cambria" panose="02040503050406030204" pitchFamily="18" charset="0"/>
              <a:ea typeface="Cambria" panose="02040503050406030204" pitchFamily="18" charset="0"/>
            </a:endParaRPr>
          </a:p>
          <a:p>
            <a:pPr marL="0" indent="0" algn="just">
              <a:spcBef>
                <a:spcPts val="0"/>
              </a:spcBef>
              <a:buNone/>
            </a:pPr>
            <a:endParaRPr lang="en-US" sz="2000" dirty="0">
              <a:latin typeface="Cambria" panose="02040503050406030204" pitchFamily="18" charset="0"/>
              <a:ea typeface="Cambria" panose="02040503050406030204" pitchFamily="18" charset="0"/>
            </a:endParaRPr>
          </a:p>
          <a:p>
            <a:pPr algn="just">
              <a:spcBef>
                <a:spcPts val="0"/>
              </a:spcBef>
              <a:buFont typeface="Wingdings" panose="05000000000000000000" pitchFamily="2" charset="2"/>
              <a:buChar char="§"/>
            </a:pPr>
            <a:endParaRPr lang="en-US" sz="2000" dirty="0">
              <a:latin typeface="Cambria" panose="02040503050406030204" pitchFamily="18" charset="0"/>
              <a:ea typeface="Cambria" panose="02040503050406030204" pitchFamily="18" charset="0"/>
            </a:endParaRPr>
          </a:p>
          <a:p>
            <a:pPr marL="0" indent="0" algn="just">
              <a:spcBef>
                <a:spcPts val="0"/>
              </a:spcBef>
              <a:buNone/>
            </a:pPr>
            <a:endParaRPr lang="en-US" sz="2000" dirty="0">
              <a:latin typeface="Cambria" panose="020405030504060302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3FB26268-A572-4009-A858-52034951A7ED}"/>
              </a:ext>
            </a:extLst>
          </p:cNvPr>
          <p:cNvSpPr>
            <a:spLocks noGrp="1"/>
          </p:cNvSpPr>
          <p:nvPr>
            <p:ph type="sldNum" sz="quarter" idx="12"/>
          </p:nvPr>
        </p:nvSpPr>
        <p:spPr/>
        <p:txBody>
          <a:bodyPr/>
          <a:lstStyle/>
          <a:p>
            <a:pPr>
              <a:defRPr/>
            </a:pPr>
            <a:fld id="{BC1EDBED-370E-467C-8E63-115AC670746C}" type="slidenum">
              <a:rPr lang="en-US" smtClean="0">
                <a:solidFill>
                  <a:srgbClr val="FFFFFF"/>
                </a:solidFill>
              </a:rPr>
              <a:pPr>
                <a:defRPr/>
              </a:pPr>
              <a:t>16</a:t>
            </a:fld>
            <a:r>
              <a:rPr lang="en-US" b="0" dirty="0">
                <a:solidFill>
                  <a:srgbClr val="000000"/>
                </a:solidFill>
              </a:rPr>
              <a:t> </a:t>
            </a:r>
          </a:p>
        </p:txBody>
      </p:sp>
      <p:sp>
        <p:nvSpPr>
          <p:cNvPr id="5" name="TextBox 4">
            <a:extLst>
              <a:ext uri="{FF2B5EF4-FFF2-40B4-BE49-F238E27FC236}">
                <a16:creationId xmlns:a16="http://schemas.microsoft.com/office/drawing/2014/main" id="{17FE07DC-80E9-4B8D-A159-43C479025C6D}"/>
              </a:ext>
            </a:extLst>
          </p:cNvPr>
          <p:cNvSpPr txBox="1"/>
          <p:nvPr/>
        </p:nvSpPr>
        <p:spPr>
          <a:xfrm>
            <a:off x="99619" y="6413980"/>
            <a:ext cx="4248150" cy="307975"/>
          </a:xfrm>
          <a:prstGeom prst="rect">
            <a:avLst/>
          </a:prstGeom>
          <a:noFill/>
        </p:spPr>
        <p:txBody>
          <a:bodyPr>
            <a:spAutoFit/>
          </a:bodyPr>
          <a:lstStyle/>
          <a:p>
            <a:pPr algn="ctr">
              <a:defRPr/>
            </a:pPr>
            <a:r>
              <a:rPr lang="en-US" sz="1400" spc="300" dirty="0">
                <a:solidFill>
                  <a:prstClr val="white">
                    <a:lumMod val="50000"/>
                  </a:prstClr>
                </a:solidFill>
                <a:latin typeface="Cambria"/>
                <a:cs typeface="Cambria"/>
              </a:rPr>
              <a:t>Detail Commercial Solicitors</a:t>
            </a:r>
          </a:p>
        </p:txBody>
      </p:sp>
      <p:sp>
        <p:nvSpPr>
          <p:cNvPr id="8" name="Title 1">
            <a:extLst>
              <a:ext uri="{FF2B5EF4-FFF2-40B4-BE49-F238E27FC236}">
                <a16:creationId xmlns:a16="http://schemas.microsoft.com/office/drawing/2014/main" id="{F69EA378-3AAA-4C73-B5FA-4E39F351EF5D}"/>
              </a:ext>
            </a:extLst>
          </p:cNvPr>
          <p:cNvSpPr>
            <a:spLocks noGrp="1"/>
          </p:cNvSpPr>
          <p:nvPr>
            <p:ph type="title"/>
          </p:nvPr>
        </p:nvSpPr>
        <p:spPr>
          <a:xfrm>
            <a:off x="609600" y="625513"/>
            <a:ext cx="10972800" cy="1143000"/>
          </a:xfrm>
        </p:spPr>
        <p:txBody>
          <a:bodyPr>
            <a:noAutofit/>
          </a:bodyPr>
          <a:lstStyle/>
          <a:p>
            <a:r>
              <a:rPr lang="en-US" sz="3200" spc="-120" dirty="0">
                <a:solidFill>
                  <a:srgbClr val="002060"/>
                </a:solidFill>
                <a:latin typeface="Cambria"/>
              </a:rPr>
              <a:t>Digital and Electronic Services</a:t>
            </a:r>
            <a:br>
              <a:rPr lang="en-US" sz="3200" spc="-120" dirty="0">
                <a:solidFill>
                  <a:srgbClr val="50B4C8"/>
                </a:solidFill>
                <a:latin typeface="Cambria"/>
              </a:rPr>
            </a:br>
            <a:r>
              <a:rPr lang="en-US" sz="3200" spc="-120" dirty="0">
                <a:solidFill>
                  <a:srgbClr val="002060"/>
                </a:solidFill>
                <a:latin typeface="Cambria"/>
              </a:rPr>
              <a:t>_____________________________________________________________________________</a:t>
            </a:r>
            <a:br>
              <a:rPr lang="en-US" sz="2500" b="1" dirty="0">
                <a:latin typeface="Cambria" panose="02040503050406030204" pitchFamily="18" charset="0"/>
                <a:ea typeface="Cambria" panose="02040503050406030204" pitchFamily="18" charset="0"/>
              </a:rPr>
            </a:br>
            <a:endParaRPr lang="en-GB" sz="2500" dirty="0"/>
          </a:p>
        </p:txBody>
      </p:sp>
      <p:pic>
        <p:nvPicPr>
          <p:cNvPr id="1026" name="Picture 2" descr="Image result for digital tax">
            <a:extLst>
              <a:ext uri="{FF2B5EF4-FFF2-40B4-BE49-F238E27FC236}">
                <a16:creationId xmlns:a16="http://schemas.microsoft.com/office/drawing/2014/main" id="{27FDF7DF-7280-4287-97A3-3D1E547491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53943" y="1768513"/>
            <a:ext cx="4049486" cy="3320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7008007"/>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567720-652C-461B-A506-80F312D1F7CF}"/>
              </a:ext>
            </a:extLst>
          </p:cNvPr>
          <p:cNvSpPr>
            <a:spLocks noGrp="1"/>
          </p:cNvSpPr>
          <p:nvPr>
            <p:ph idx="1"/>
          </p:nvPr>
        </p:nvSpPr>
        <p:spPr>
          <a:xfrm>
            <a:off x="471490" y="871538"/>
            <a:ext cx="5195664" cy="5484813"/>
          </a:xfrm>
        </p:spPr>
        <p:txBody>
          <a:bodyPr>
            <a:normAutofit lnSpcReduction="10000"/>
          </a:bodyPr>
          <a:lstStyle/>
          <a:p>
            <a:pPr marL="0" indent="0" algn="just">
              <a:buNone/>
            </a:pPr>
            <a:endParaRPr lang="en-US" sz="2000" b="1" dirty="0">
              <a:latin typeface="Cambria" panose="02040503050406030204" pitchFamily="18" charset="0"/>
              <a:ea typeface="Cambria" panose="02040503050406030204" pitchFamily="18" charset="0"/>
            </a:endParaRPr>
          </a:p>
          <a:p>
            <a:pPr algn="just">
              <a:spcBef>
                <a:spcPts val="0"/>
              </a:spcBef>
              <a:buFont typeface="Wingdings" panose="05000000000000000000" pitchFamily="2" charset="2"/>
              <a:buChar char="q"/>
            </a:pPr>
            <a:r>
              <a:rPr lang="en-US" sz="2000" dirty="0">
                <a:latin typeface="Cambria" panose="02040503050406030204" pitchFamily="18" charset="0"/>
                <a:ea typeface="Cambria" panose="02040503050406030204" pitchFamily="18" charset="0"/>
              </a:rPr>
              <a:t>The dividend and rental income received by a REIC on behalf of its shareholders are tax exempt.</a:t>
            </a:r>
          </a:p>
          <a:p>
            <a:pPr algn="just">
              <a:spcBef>
                <a:spcPts val="0"/>
              </a:spcBef>
              <a:buFont typeface="Wingdings" panose="05000000000000000000" pitchFamily="2" charset="2"/>
              <a:buChar char="q"/>
            </a:pPr>
            <a:endParaRPr lang="en-US" sz="2000" dirty="0">
              <a:latin typeface="Cambria" panose="02040503050406030204" pitchFamily="18" charset="0"/>
              <a:ea typeface="Cambria" panose="02040503050406030204" pitchFamily="18" charset="0"/>
            </a:endParaRPr>
          </a:p>
          <a:p>
            <a:pPr marL="347663" indent="0" algn="just">
              <a:spcBef>
                <a:spcPts val="0"/>
              </a:spcBef>
              <a:buNone/>
            </a:pPr>
            <a:r>
              <a:rPr lang="en-US" sz="2000" i="1" dirty="0">
                <a:solidFill>
                  <a:srgbClr val="FF0000"/>
                </a:solidFill>
                <a:latin typeface="Cambria" panose="02040503050406030204" pitchFamily="18" charset="0"/>
                <a:ea typeface="Cambria" panose="02040503050406030204" pitchFamily="18" charset="0"/>
              </a:rPr>
              <a:t>Note </a:t>
            </a:r>
            <a:r>
              <a:rPr lang="en-US" sz="2000" dirty="0">
                <a:solidFill>
                  <a:srgbClr val="FF0000"/>
                </a:solidFill>
                <a:latin typeface="Cambria" panose="02040503050406030204" pitchFamily="18" charset="0"/>
                <a:ea typeface="Cambria" panose="02040503050406030204" pitchFamily="18" charset="0"/>
              </a:rPr>
              <a:t>- a minimum of 75% of dividend and rental income must be distributed within 12 months of the end of the financial year in which the dividend or rental income was earned. </a:t>
            </a:r>
          </a:p>
          <a:p>
            <a:pPr algn="just">
              <a:spcBef>
                <a:spcPts val="0"/>
              </a:spcBef>
              <a:buFont typeface="Wingdings" panose="05000000000000000000" pitchFamily="2" charset="2"/>
              <a:buChar char="q"/>
            </a:pPr>
            <a:endParaRPr lang="en-US" sz="2000" dirty="0">
              <a:latin typeface="Cambria" panose="02040503050406030204" pitchFamily="18" charset="0"/>
              <a:ea typeface="Cambria" panose="02040503050406030204" pitchFamily="18" charset="0"/>
            </a:endParaRPr>
          </a:p>
          <a:p>
            <a:pPr algn="just">
              <a:spcBef>
                <a:spcPts val="0"/>
              </a:spcBef>
              <a:buFont typeface="Wingdings" panose="05000000000000000000" pitchFamily="2" charset="2"/>
              <a:buChar char="q"/>
            </a:pPr>
            <a:r>
              <a:rPr lang="en-US" sz="2000" dirty="0">
                <a:latin typeface="Cambria" panose="02040503050406030204" pitchFamily="18" charset="0"/>
                <a:ea typeface="Cambria" panose="02040503050406030204" pitchFamily="18" charset="0"/>
              </a:rPr>
              <a:t>The dividends paid to shareholders from income received by the REIC will not be tax-exempt.</a:t>
            </a:r>
          </a:p>
          <a:p>
            <a:pPr algn="just">
              <a:spcBef>
                <a:spcPts val="0"/>
              </a:spcBef>
              <a:buFont typeface="Wingdings" panose="05000000000000000000" pitchFamily="2" charset="2"/>
              <a:buChar char="q"/>
            </a:pPr>
            <a:endParaRPr lang="en-US" sz="2000" dirty="0">
              <a:latin typeface="Cambria" panose="02040503050406030204" pitchFamily="18" charset="0"/>
              <a:ea typeface="Cambria" panose="02040503050406030204" pitchFamily="18" charset="0"/>
            </a:endParaRPr>
          </a:p>
          <a:p>
            <a:pPr algn="just">
              <a:spcBef>
                <a:spcPts val="0"/>
              </a:spcBef>
              <a:buFont typeface="Wingdings" panose="05000000000000000000" pitchFamily="2" charset="2"/>
              <a:buChar char="q"/>
            </a:pPr>
            <a:r>
              <a:rPr lang="en-US" sz="2000" dirty="0">
                <a:latin typeface="Cambria" panose="02040503050406030204" pitchFamily="18" charset="0"/>
                <a:ea typeface="Cambria" panose="02040503050406030204" pitchFamily="18" charset="0"/>
              </a:rPr>
              <a:t>Also, </a:t>
            </a:r>
            <a:r>
              <a:rPr lang="en-US" sz="2000" dirty="0" err="1">
                <a:latin typeface="Cambria" panose="02040503050406030204" pitchFamily="18" charset="0"/>
                <a:ea typeface="Cambria" panose="02040503050406030204" pitchFamily="18" charset="0"/>
              </a:rPr>
              <a:t>REIC</a:t>
            </a:r>
            <a:r>
              <a:rPr lang="en-US" sz="2000" dirty="0">
                <a:latin typeface="Cambria" panose="02040503050406030204" pitchFamily="18" charset="0"/>
                <a:ea typeface="Cambria" panose="02040503050406030204" pitchFamily="18" charset="0"/>
              </a:rPr>
              <a:t> is not exempted from tax on management fee, profits or any other income earned for and on its own account.  </a:t>
            </a:r>
          </a:p>
          <a:p>
            <a:pPr marL="0" indent="0" algn="just">
              <a:spcBef>
                <a:spcPts val="0"/>
              </a:spcBef>
              <a:buNone/>
            </a:pPr>
            <a:endParaRPr lang="en-US" sz="2000" dirty="0">
              <a:latin typeface="Cambria" panose="02040503050406030204" pitchFamily="18" charset="0"/>
              <a:ea typeface="Cambria" panose="02040503050406030204" pitchFamily="18" charset="0"/>
            </a:endParaRPr>
          </a:p>
          <a:p>
            <a:pPr marL="0" indent="0" algn="just">
              <a:spcBef>
                <a:spcPts val="0"/>
              </a:spcBef>
              <a:buNone/>
            </a:pPr>
            <a:endParaRPr lang="en-US" sz="2000" dirty="0">
              <a:latin typeface="Cambria" panose="02040503050406030204" pitchFamily="18" charset="0"/>
              <a:ea typeface="Cambria" panose="02040503050406030204" pitchFamily="18" charset="0"/>
            </a:endParaRPr>
          </a:p>
          <a:p>
            <a:pPr marL="0" indent="0" algn="just">
              <a:spcBef>
                <a:spcPts val="0"/>
              </a:spcBef>
              <a:buNone/>
            </a:pPr>
            <a:endParaRPr lang="en-US" sz="2000" dirty="0">
              <a:latin typeface="Cambria" panose="02040503050406030204" pitchFamily="18" charset="0"/>
              <a:ea typeface="Cambria" panose="02040503050406030204" pitchFamily="18" charset="0"/>
            </a:endParaRPr>
          </a:p>
          <a:p>
            <a:pPr marL="0" indent="0" algn="just">
              <a:spcBef>
                <a:spcPts val="0"/>
              </a:spcBef>
              <a:buNone/>
            </a:pPr>
            <a:endParaRPr lang="en-US" sz="2000" dirty="0">
              <a:latin typeface="Cambria" panose="02040503050406030204" pitchFamily="18" charset="0"/>
              <a:ea typeface="Cambria" panose="02040503050406030204" pitchFamily="18" charset="0"/>
            </a:endParaRPr>
          </a:p>
          <a:p>
            <a:pPr marL="0" indent="0" algn="just">
              <a:spcBef>
                <a:spcPts val="0"/>
              </a:spcBef>
              <a:buNone/>
            </a:pPr>
            <a:endParaRPr lang="en-US" sz="2000" dirty="0">
              <a:latin typeface="Cambria" panose="02040503050406030204" pitchFamily="18" charset="0"/>
              <a:ea typeface="Cambria" panose="02040503050406030204" pitchFamily="18" charset="0"/>
            </a:endParaRPr>
          </a:p>
          <a:p>
            <a:pPr algn="just">
              <a:spcBef>
                <a:spcPts val="0"/>
              </a:spcBef>
              <a:buFont typeface="Wingdings" panose="05000000000000000000" pitchFamily="2" charset="2"/>
              <a:buChar char="§"/>
            </a:pPr>
            <a:endParaRPr lang="en-US" sz="2000" dirty="0">
              <a:latin typeface="Cambria" panose="02040503050406030204" pitchFamily="18" charset="0"/>
              <a:ea typeface="Cambria" panose="02040503050406030204" pitchFamily="18" charset="0"/>
            </a:endParaRPr>
          </a:p>
          <a:p>
            <a:pPr marL="0" indent="0" algn="just">
              <a:spcBef>
                <a:spcPts val="0"/>
              </a:spcBef>
              <a:buNone/>
            </a:pPr>
            <a:endParaRPr lang="en-US" sz="2000" dirty="0">
              <a:latin typeface="Cambria" panose="020405030504060302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3FB26268-A572-4009-A858-52034951A7ED}"/>
              </a:ext>
            </a:extLst>
          </p:cNvPr>
          <p:cNvSpPr>
            <a:spLocks noGrp="1"/>
          </p:cNvSpPr>
          <p:nvPr>
            <p:ph type="sldNum" sz="quarter" idx="12"/>
          </p:nvPr>
        </p:nvSpPr>
        <p:spPr/>
        <p:txBody>
          <a:bodyPr/>
          <a:lstStyle/>
          <a:p>
            <a:pPr>
              <a:defRPr/>
            </a:pPr>
            <a:fld id="{BC1EDBED-370E-467C-8E63-115AC670746C}" type="slidenum">
              <a:rPr lang="en-US" smtClean="0">
                <a:solidFill>
                  <a:srgbClr val="FFFFFF"/>
                </a:solidFill>
              </a:rPr>
              <a:pPr>
                <a:defRPr/>
              </a:pPr>
              <a:t>17</a:t>
            </a:fld>
            <a:r>
              <a:rPr lang="en-US" b="0" dirty="0">
                <a:solidFill>
                  <a:srgbClr val="000000"/>
                </a:solidFill>
              </a:rPr>
              <a:t> </a:t>
            </a:r>
          </a:p>
        </p:txBody>
      </p:sp>
      <p:sp>
        <p:nvSpPr>
          <p:cNvPr id="5" name="TextBox 4">
            <a:extLst>
              <a:ext uri="{FF2B5EF4-FFF2-40B4-BE49-F238E27FC236}">
                <a16:creationId xmlns:a16="http://schemas.microsoft.com/office/drawing/2014/main" id="{17FE07DC-80E9-4B8D-A159-43C479025C6D}"/>
              </a:ext>
            </a:extLst>
          </p:cNvPr>
          <p:cNvSpPr txBox="1"/>
          <p:nvPr/>
        </p:nvSpPr>
        <p:spPr>
          <a:xfrm>
            <a:off x="99619" y="6413980"/>
            <a:ext cx="4248150" cy="307975"/>
          </a:xfrm>
          <a:prstGeom prst="rect">
            <a:avLst/>
          </a:prstGeom>
          <a:noFill/>
        </p:spPr>
        <p:txBody>
          <a:bodyPr>
            <a:spAutoFit/>
          </a:bodyPr>
          <a:lstStyle/>
          <a:p>
            <a:pPr algn="ctr">
              <a:defRPr/>
            </a:pPr>
            <a:r>
              <a:rPr lang="en-US" sz="1400" spc="300" dirty="0">
                <a:solidFill>
                  <a:prstClr val="white">
                    <a:lumMod val="50000"/>
                  </a:prstClr>
                </a:solidFill>
                <a:latin typeface="Cambria"/>
                <a:cs typeface="Cambria"/>
              </a:rPr>
              <a:t>Detail Commercial Solicitors</a:t>
            </a:r>
          </a:p>
        </p:txBody>
      </p:sp>
      <p:sp>
        <p:nvSpPr>
          <p:cNvPr id="10" name="Title 1">
            <a:extLst>
              <a:ext uri="{FF2B5EF4-FFF2-40B4-BE49-F238E27FC236}">
                <a16:creationId xmlns:a16="http://schemas.microsoft.com/office/drawing/2014/main" id="{EDC5C898-48CF-4908-8538-475DED7EA262}"/>
              </a:ext>
            </a:extLst>
          </p:cNvPr>
          <p:cNvSpPr>
            <a:spLocks noGrp="1"/>
          </p:cNvSpPr>
          <p:nvPr>
            <p:ph type="title"/>
          </p:nvPr>
        </p:nvSpPr>
        <p:spPr>
          <a:xfrm>
            <a:off x="609600" y="274638"/>
            <a:ext cx="10972800" cy="1143000"/>
          </a:xfrm>
        </p:spPr>
        <p:txBody>
          <a:bodyPr>
            <a:noAutofit/>
          </a:bodyPr>
          <a:lstStyle/>
          <a:p>
            <a:r>
              <a:rPr lang="en-US" sz="3200" spc="-120" dirty="0">
                <a:solidFill>
                  <a:srgbClr val="002060"/>
                </a:solidFill>
                <a:latin typeface="Cambria"/>
              </a:rPr>
              <a:t>Real Estate Investment Companies (REIC)</a:t>
            </a:r>
            <a:br>
              <a:rPr lang="en-US" sz="3200" spc="-120" dirty="0">
                <a:solidFill>
                  <a:srgbClr val="50B4C8"/>
                </a:solidFill>
                <a:latin typeface="Cambria"/>
              </a:rPr>
            </a:br>
            <a:r>
              <a:rPr lang="en-US" sz="3200" spc="-120" dirty="0">
                <a:solidFill>
                  <a:srgbClr val="002060"/>
                </a:solidFill>
                <a:latin typeface="Cambria"/>
              </a:rPr>
              <a:t>_____________________________________________________________________________</a:t>
            </a:r>
            <a:br>
              <a:rPr lang="en-US" sz="2500" b="1" dirty="0">
                <a:latin typeface="Cambria" panose="02040503050406030204" pitchFamily="18" charset="0"/>
                <a:ea typeface="Cambria" panose="02040503050406030204" pitchFamily="18" charset="0"/>
              </a:rPr>
            </a:br>
            <a:endParaRPr lang="en-GB" sz="2500" dirty="0"/>
          </a:p>
        </p:txBody>
      </p:sp>
      <p:sp>
        <p:nvSpPr>
          <p:cNvPr id="11" name="TextBox 10">
            <a:extLst>
              <a:ext uri="{FF2B5EF4-FFF2-40B4-BE49-F238E27FC236}">
                <a16:creationId xmlns:a16="http://schemas.microsoft.com/office/drawing/2014/main" id="{E6168E2C-69FA-45D8-A5C1-9E4CC7F57CF3}"/>
              </a:ext>
            </a:extLst>
          </p:cNvPr>
          <p:cNvSpPr txBox="1"/>
          <p:nvPr/>
        </p:nvSpPr>
        <p:spPr>
          <a:xfrm>
            <a:off x="6096001" y="1417638"/>
            <a:ext cx="5486400" cy="3477875"/>
          </a:xfrm>
          <a:prstGeom prst="rect">
            <a:avLst/>
          </a:prstGeom>
          <a:noFill/>
        </p:spPr>
        <p:txBody>
          <a:bodyPr wrap="square" rtlCol="0">
            <a:spAutoFit/>
          </a:bodyPr>
          <a:lstStyle/>
          <a:p>
            <a:pPr marL="342900" indent="-342900" algn="just">
              <a:spcBef>
                <a:spcPts val="0"/>
              </a:spcBef>
              <a:buFont typeface="Wingdings" panose="05000000000000000000" pitchFamily="2" charset="2"/>
              <a:buChar char="q"/>
            </a:pPr>
            <a:r>
              <a:rPr lang="en-US" sz="2000" dirty="0">
                <a:latin typeface="Cambria" panose="02040503050406030204" pitchFamily="18" charset="0"/>
                <a:ea typeface="Cambria" panose="02040503050406030204" pitchFamily="18" charset="0"/>
              </a:rPr>
              <a:t>Dividends or mandatory distributions made by a REIC approved by SEC, to its shareholders are tax deductible.</a:t>
            </a:r>
          </a:p>
          <a:p>
            <a:pPr marL="342900" indent="-342900" algn="just">
              <a:buFont typeface="Wingdings" panose="05000000000000000000" pitchFamily="2" charset="2"/>
              <a:buChar char="q"/>
            </a:pPr>
            <a:endParaRPr lang="en-US" sz="2000" dirty="0">
              <a:latin typeface="Cambria" panose="02040503050406030204" pitchFamily="18" charset="0"/>
              <a:ea typeface="Cambria" panose="02040503050406030204" pitchFamily="18" charset="0"/>
            </a:endParaRPr>
          </a:p>
          <a:p>
            <a:pPr marL="342900" indent="-342900" algn="just">
              <a:spcBef>
                <a:spcPts val="0"/>
              </a:spcBef>
              <a:buFont typeface="Wingdings" panose="05000000000000000000" pitchFamily="2" charset="2"/>
              <a:buChar char="q"/>
            </a:pPr>
            <a:r>
              <a:rPr lang="en-US" sz="2000" dirty="0">
                <a:latin typeface="Cambria" panose="02040503050406030204" pitchFamily="18" charset="0"/>
                <a:ea typeface="Cambria" panose="02040503050406030204" pitchFamily="18" charset="0"/>
              </a:rPr>
              <a:t>Withholding tax provisions on dividend do not apply to any person/company making distribution or dividend payments to a REIC </a:t>
            </a:r>
          </a:p>
          <a:p>
            <a:pPr algn="just"/>
            <a:endParaRPr lang="en-US" sz="2000" dirty="0">
              <a:latin typeface="Cambria" panose="02040503050406030204" pitchFamily="18" charset="0"/>
              <a:ea typeface="Cambria" panose="02040503050406030204" pitchFamily="18" charset="0"/>
            </a:endParaRPr>
          </a:p>
          <a:p>
            <a:pPr marL="342900" indent="-342900" algn="just">
              <a:buFont typeface="Wingdings" panose="05000000000000000000" pitchFamily="2" charset="2"/>
              <a:buChar char="q"/>
            </a:pPr>
            <a:r>
              <a:rPr lang="en-US" sz="2000" dirty="0">
                <a:latin typeface="Cambria" panose="02040503050406030204" pitchFamily="18" charset="0"/>
                <a:ea typeface="Cambria" panose="02040503050406030204" pitchFamily="18" charset="0"/>
              </a:rPr>
              <a:t>However, a REIC is not exempted from withholding tax on the dividends it distributes to its shareholders</a:t>
            </a:r>
          </a:p>
        </p:txBody>
      </p:sp>
    </p:spTree>
    <p:extLst>
      <p:ext uri="{BB962C8B-B14F-4D97-AF65-F5344CB8AC3E}">
        <p14:creationId xmlns:p14="http://schemas.microsoft.com/office/powerpoint/2010/main" val="1803987"/>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567720-652C-461B-A506-80F312D1F7CF}"/>
              </a:ext>
            </a:extLst>
          </p:cNvPr>
          <p:cNvSpPr>
            <a:spLocks noGrp="1"/>
          </p:cNvSpPr>
          <p:nvPr>
            <p:ph idx="1"/>
          </p:nvPr>
        </p:nvSpPr>
        <p:spPr>
          <a:xfrm>
            <a:off x="436715" y="1417638"/>
            <a:ext cx="11145685" cy="5770563"/>
          </a:xfrm>
        </p:spPr>
        <p:txBody>
          <a:bodyPr>
            <a:normAutofit/>
          </a:bodyPr>
          <a:lstStyle/>
          <a:p>
            <a:pPr marL="0" indent="0" algn="just">
              <a:buNone/>
            </a:pPr>
            <a:endParaRPr lang="en-US" sz="2000" b="1" dirty="0">
              <a:latin typeface="Cambria" panose="02040503050406030204" pitchFamily="18" charset="0"/>
              <a:ea typeface="Cambria" panose="02040503050406030204" pitchFamily="18" charset="0"/>
            </a:endParaRPr>
          </a:p>
          <a:p>
            <a:pPr algn="just">
              <a:spcBef>
                <a:spcPts val="0"/>
              </a:spcBef>
              <a:buFont typeface="Wingdings" panose="05000000000000000000" pitchFamily="2" charset="2"/>
              <a:buChar char="q"/>
            </a:pPr>
            <a:r>
              <a:rPr lang="en-US" sz="2000" dirty="0">
                <a:latin typeface="Cambria" panose="02040503050406030204" pitchFamily="18" charset="0"/>
                <a:ea typeface="Cambria" panose="02040503050406030204" pitchFamily="18" charset="0"/>
              </a:rPr>
              <a:t>The scope of </a:t>
            </a:r>
            <a:r>
              <a:rPr lang="en-US" sz="2000" b="1" dirty="0">
                <a:latin typeface="Cambria" panose="02040503050406030204" pitchFamily="18" charset="0"/>
                <a:ea typeface="Cambria" panose="02040503050406030204" pitchFamily="18" charset="0"/>
              </a:rPr>
              <a:t>interests and dividends </a:t>
            </a:r>
            <a:r>
              <a:rPr lang="en-US" sz="2000" dirty="0">
                <a:latin typeface="Cambria" panose="02040503050406030204" pitchFamily="18" charset="0"/>
                <a:ea typeface="Cambria" panose="02040503050406030204" pitchFamily="18" charset="0"/>
              </a:rPr>
              <a:t>have now been </a:t>
            </a:r>
            <a:r>
              <a:rPr lang="en-US" sz="2000" b="1" dirty="0">
                <a:latin typeface="Cambria" panose="02040503050406030204" pitchFamily="18" charset="0"/>
                <a:ea typeface="Cambria" panose="02040503050406030204" pitchFamily="18" charset="0"/>
              </a:rPr>
              <a:t>expanded to include payments received by a borrower or lender in a Regulated Securities Lending Transaction (“RSLT”)</a:t>
            </a:r>
            <a:r>
              <a:rPr lang="en-US" sz="2000" dirty="0">
                <a:latin typeface="Cambria" panose="02040503050406030204" pitchFamily="18" charset="0"/>
                <a:ea typeface="Cambria" panose="02040503050406030204" pitchFamily="18" charset="0"/>
              </a:rPr>
              <a:t>. </a:t>
            </a:r>
          </a:p>
          <a:p>
            <a:pPr algn="just">
              <a:spcBef>
                <a:spcPts val="0"/>
              </a:spcBef>
              <a:buFont typeface="Wingdings" panose="05000000000000000000" pitchFamily="2" charset="2"/>
              <a:buChar char="q"/>
            </a:pPr>
            <a:endParaRPr lang="en-US" sz="2000" dirty="0">
              <a:latin typeface="Cambria" panose="02040503050406030204" pitchFamily="18" charset="0"/>
              <a:ea typeface="Cambria" panose="02040503050406030204" pitchFamily="18" charset="0"/>
            </a:endParaRPr>
          </a:p>
          <a:p>
            <a:pPr algn="just">
              <a:spcBef>
                <a:spcPts val="0"/>
              </a:spcBef>
              <a:buFont typeface="Wingdings" panose="05000000000000000000" pitchFamily="2" charset="2"/>
              <a:buChar char="q"/>
            </a:pPr>
            <a:r>
              <a:rPr lang="en-US" sz="2000" dirty="0">
                <a:latin typeface="Cambria" panose="02040503050406030204" pitchFamily="18" charset="0"/>
                <a:ea typeface="Cambria" panose="02040503050406030204" pitchFamily="18" charset="0"/>
              </a:rPr>
              <a:t>The Finance Act also introduces a proviso to exclude a RSLT from the scope of “disposal” of money market instruments.</a:t>
            </a:r>
          </a:p>
          <a:p>
            <a:pPr algn="just">
              <a:spcBef>
                <a:spcPts val="0"/>
              </a:spcBef>
              <a:buFont typeface="Wingdings" panose="05000000000000000000" pitchFamily="2" charset="2"/>
              <a:buChar char="q"/>
            </a:pPr>
            <a:endParaRPr lang="en-US" sz="2000" dirty="0">
              <a:latin typeface="Cambria" panose="02040503050406030204" pitchFamily="18" charset="0"/>
              <a:ea typeface="Cambria" panose="02040503050406030204" pitchFamily="18" charset="0"/>
            </a:endParaRPr>
          </a:p>
          <a:p>
            <a:pPr algn="just">
              <a:spcBef>
                <a:spcPts val="0"/>
              </a:spcBef>
              <a:buFont typeface="Wingdings" panose="05000000000000000000" pitchFamily="2" charset="2"/>
              <a:buChar char="q"/>
            </a:pPr>
            <a:r>
              <a:rPr lang="en-US" sz="2000" b="1" dirty="0">
                <a:latin typeface="Cambria" panose="02040503050406030204" pitchFamily="18" charset="0"/>
                <a:ea typeface="Cambria" panose="02040503050406030204" pitchFamily="18" charset="0"/>
              </a:rPr>
              <a:t>Compensating payments/dividends received by a lender from its approved agent or a borrower in a RSLT are tax exempt</a:t>
            </a:r>
            <a:r>
              <a:rPr lang="en-US" sz="2000" dirty="0">
                <a:latin typeface="Cambria" panose="02040503050406030204" pitchFamily="18" charset="0"/>
                <a:ea typeface="Cambria" panose="02040503050406030204" pitchFamily="18" charset="0"/>
              </a:rPr>
              <a:t>. Such payments are deemed to be franked investment income and not subject to further tax in the hands of the Lender.</a:t>
            </a:r>
          </a:p>
          <a:p>
            <a:pPr algn="just">
              <a:spcBef>
                <a:spcPts val="0"/>
              </a:spcBef>
              <a:buFont typeface="Wingdings" panose="05000000000000000000" pitchFamily="2" charset="2"/>
              <a:buChar char="q"/>
            </a:pPr>
            <a:endParaRPr lang="en-US" sz="2000" dirty="0">
              <a:latin typeface="Cambria" panose="02040503050406030204" pitchFamily="18" charset="0"/>
              <a:ea typeface="Cambria" panose="02040503050406030204" pitchFamily="18" charset="0"/>
            </a:endParaRPr>
          </a:p>
          <a:p>
            <a:pPr algn="just">
              <a:spcBef>
                <a:spcPts val="0"/>
              </a:spcBef>
              <a:buFont typeface="Wingdings" panose="05000000000000000000" pitchFamily="2" charset="2"/>
              <a:buChar char="q"/>
            </a:pPr>
            <a:r>
              <a:rPr lang="en-US" sz="2000" dirty="0">
                <a:latin typeface="Cambria" panose="02040503050406030204" pitchFamily="18" charset="0"/>
                <a:ea typeface="Cambria" panose="02040503050406030204" pitchFamily="18" charset="0"/>
              </a:rPr>
              <a:t>Also the </a:t>
            </a:r>
            <a:r>
              <a:rPr lang="en-US" sz="2000" b="1" dirty="0">
                <a:latin typeface="Cambria" panose="02040503050406030204" pitchFamily="18" charset="0"/>
                <a:ea typeface="Cambria" panose="02040503050406030204" pitchFamily="18" charset="0"/>
              </a:rPr>
              <a:t>compensating payments that qualify as dividends or interest</a:t>
            </a:r>
            <a:r>
              <a:rPr lang="en-US" sz="2000" dirty="0">
                <a:latin typeface="Cambria" panose="02040503050406030204" pitchFamily="18" charset="0"/>
                <a:ea typeface="Cambria" panose="02040503050406030204" pitchFamily="18" charset="0"/>
              </a:rPr>
              <a:t>, received by an approved agent from a borrower or lender on behalf of a lender or borrower in a RSLT are tax exempt.</a:t>
            </a:r>
          </a:p>
          <a:p>
            <a:pPr algn="just">
              <a:spcBef>
                <a:spcPts val="0"/>
              </a:spcBef>
              <a:buFont typeface="Wingdings" panose="05000000000000000000" pitchFamily="2" charset="2"/>
              <a:buChar char="§"/>
            </a:pPr>
            <a:endParaRPr lang="en-US" sz="2000" dirty="0">
              <a:latin typeface="Cambria" panose="02040503050406030204" pitchFamily="18" charset="0"/>
              <a:ea typeface="Cambria" panose="02040503050406030204" pitchFamily="18" charset="0"/>
            </a:endParaRPr>
          </a:p>
          <a:p>
            <a:pPr marL="0" indent="0" algn="just">
              <a:spcBef>
                <a:spcPts val="0"/>
              </a:spcBef>
              <a:buNone/>
            </a:pPr>
            <a:endParaRPr lang="en-US" sz="2000" dirty="0">
              <a:latin typeface="Cambria" panose="02040503050406030204" pitchFamily="18" charset="0"/>
              <a:ea typeface="Cambria" panose="02040503050406030204" pitchFamily="18" charset="0"/>
            </a:endParaRPr>
          </a:p>
          <a:p>
            <a:pPr algn="just">
              <a:spcBef>
                <a:spcPts val="0"/>
              </a:spcBef>
              <a:buFont typeface="Wingdings" panose="05000000000000000000" pitchFamily="2" charset="2"/>
              <a:buChar char="§"/>
            </a:pPr>
            <a:endParaRPr lang="en-US" sz="2000" dirty="0">
              <a:latin typeface="Cambria" panose="02040503050406030204" pitchFamily="18" charset="0"/>
              <a:ea typeface="Cambria" panose="02040503050406030204" pitchFamily="18" charset="0"/>
            </a:endParaRPr>
          </a:p>
          <a:p>
            <a:pPr marL="0" indent="0" algn="just">
              <a:spcBef>
                <a:spcPts val="0"/>
              </a:spcBef>
              <a:buNone/>
            </a:pPr>
            <a:endParaRPr lang="en-US" sz="2000" dirty="0">
              <a:latin typeface="Cambria" panose="020405030504060302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3FB26268-A572-4009-A858-52034951A7ED}"/>
              </a:ext>
            </a:extLst>
          </p:cNvPr>
          <p:cNvSpPr>
            <a:spLocks noGrp="1"/>
          </p:cNvSpPr>
          <p:nvPr>
            <p:ph type="sldNum" sz="quarter" idx="12"/>
          </p:nvPr>
        </p:nvSpPr>
        <p:spPr/>
        <p:txBody>
          <a:bodyPr/>
          <a:lstStyle/>
          <a:p>
            <a:pPr>
              <a:defRPr/>
            </a:pPr>
            <a:fld id="{BC1EDBED-370E-467C-8E63-115AC670746C}" type="slidenum">
              <a:rPr lang="en-US" smtClean="0">
                <a:solidFill>
                  <a:srgbClr val="FFFFFF"/>
                </a:solidFill>
              </a:rPr>
              <a:pPr>
                <a:defRPr/>
              </a:pPr>
              <a:t>18</a:t>
            </a:fld>
            <a:r>
              <a:rPr lang="en-US" b="0" dirty="0">
                <a:solidFill>
                  <a:srgbClr val="000000"/>
                </a:solidFill>
              </a:rPr>
              <a:t> </a:t>
            </a:r>
          </a:p>
        </p:txBody>
      </p:sp>
      <p:sp>
        <p:nvSpPr>
          <p:cNvPr id="5" name="TextBox 4">
            <a:extLst>
              <a:ext uri="{FF2B5EF4-FFF2-40B4-BE49-F238E27FC236}">
                <a16:creationId xmlns:a16="http://schemas.microsoft.com/office/drawing/2014/main" id="{17FE07DC-80E9-4B8D-A159-43C479025C6D}"/>
              </a:ext>
            </a:extLst>
          </p:cNvPr>
          <p:cNvSpPr txBox="1"/>
          <p:nvPr/>
        </p:nvSpPr>
        <p:spPr>
          <a:xfrm>
            <a:off x="99619" y="6413980"/>
            <a:ext cx="4248150" cy="307975"/>
          </a:xfrm>
          <a:prstGeom prst="rect">
            <a:avLst/>
          </a:prstGeom>
          <a:noFill/>
        </p:spPr>
        <p:txBody>
          <a:bodyPr>
            <a:spAutoFit/>
          </a:bodyPr>
          <a:lstStyle/>
          <a:p>
            <a:pPr algn="ctr">
              <a:defRPr/>
            </a:pPr>
            <a:r>
              <a:rPr lang="en-US" sz="1400" spc="300" dirty="0">
                <a:solidFill>
                  <a:prstClr val="white">
                    <a:lumMod val="50000"/>
                  </a:prstClr>
                </a:solidFill>
                <a:latin typeface="Cambria"/>
                <a:cs typeface="Cambria"/>
              </a:rPr>
              <a:t>Detail Commercial Solicitors</a:t>
            </a:r>
          </a:p>
        </p:txBody>
      </p:sp>
      <p:sp>
        <p:nvSpPr>
          <p:cNvPr id="6" name="Title 1">
            <a:extLst>
              <a:ext uri="{FF2B5EF4-FFF2-40B4-BE49-F238E27FC236}">
                <a16:creationId xmlns:a16="http://schemas.microsoft.com/office/drawing/2014/main" id="{45170330-AC3D-45EE-86BD-F217325C5BF6}"/>
              </a:ext>
            </a:extLst>
          </p:cNvPr>
          <p:cNvSpPr txBox="1">
            <a:spLocks/>
          </p:cNvSpPr>
          <p:nvPr/>
        </p:nvSpPr>
        <p:spPr>
          <a:xfrm>
            <a:off x="609600" y="529822"/>
            <a:ext cx="109728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spc="-120" dirty="0">
                <a:solidFill>
                  <a:srgbClr val="002060"/>
                </a:solidFill>
                <a:latin typeface="Cambria"/>
              </a:rPr>
              <a:t>Banking &amp; Capital Markets</a:t>
            </a:r>
            <a:br>
              <a:rPr lang="en-US" sz="3200" spc="-120" dirty="0">
                <a:solidFill>
                  <a:srgbClr val="50B4C8"/>
                </a:solidFill>
                <a:latin typeface="Cambria"/>
              </a:rPr>
            </a:br>
            <a:r>
              <a:rPr lang="en-US" sz="3200" spc="-120" dirty="0">
                <a:solidFill>
                  <a:srgbClr val="002060"/>
                </a:solidFill>
                <a:latin typeface="Cambria"/>
              </a:rPr>
              <a:t>_____________________________________________________________________________</a:t>
            </a:r>
            <a:br>
              <a:rPr lang="en-US" sz="2500" b="1" dirty="0">
                <a:latin typeface="Cambria" panose="02040503050406030204" pitchFamily="18" charset="0"/>
                <a:ea typeface="Cambria" panose="02040503050406030204" pitchFamily="18" charset="0"/>
              </a:rPr>
            </a:br>
            <a:endParaRPr lang="en-GB" sz="2500" dirty="0"/>
          </a:p>
        </p:txBody>
      </p:sp>
    </p:spTree>
    <p:extLst>
      <p:ext uri="{BB962C8B-B14F-4D97-AF65-F5344CB8AC3E}">
        <p14:creationId xmlns:p14="http://schemas.microsoft.com/office/powerpoint/2010/main" val="46607899"/>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9E456D-A9A8-43C1-B049-7651B9147ADF}"/>
              </a:ext>
            </a:extLst>
          </p:cNvPr>
          <p:cNvSpPr>
            <a:spLocks noGrp="1"/>
          </p:cNvSpPr>
          <p:nvPr>
            <p:ph idx="1"/>
          </p:nvPr>
        </p:nvSpPr>
        <p:spPr/>
        <p:txBody>
          <a:bodyPr>
            <a:normAutofit fontScale="62500" lnSpcReduction="20000"/>
          </a:bodyPr>
          <a:lstStyle/>
          <a:p>
            <a:pPr algn="just">
              <a:spcBef>
                <a:spcPts val="0"/>
              </a:spcBef>
              <a:buFont typeface="Wingdings" panose="05000000000000000000" pitchFamily="2" charset="2"/>
              <a:buChar char="q"/>
            </a:pPr>
            <a:r>
              <a:rPr lang="en-US" dirty="0">
                <a:latin typeface="Cambria" panose="02040503050406030204" pitchFamily="18" charset="0"/>
                <a:ea typeface="Cambria" panose="02040503050406030204" pitchFamily="18" charset="0"/>
              </a:rPr>
              <a:t>Dividends distributed by Unit Trusts are tax exempt.</a:t>
            </a:r>
          </a:p>
          <a:p>
            <a:pPr algn="just">
              <a:spcBef>
                <a:spcPts val="0"/>
              </a:spcBef>
              <a:buFont typeface="Wingdings" panose="05000000000000000000" pitchFamily="2" charset="2"/>
              <a:buChar char="q"/>
            </a:pPr>
            <a:endParaRPr lang="en-US" dirty="0">
              <a:latin typeface="Cambria" panose="02040503050406030204" pitchFamily="18" charset="0"/>
              <a:ea typeface="Cambria" panose="02040503050406030204" pitchFamily="18" charset="0"/>
            </a:endParaRPr>
          </a:p>
          <a:p>
            <a:pPr algn="just">
              <a:spcBef>
                <a:spcPts val="0"/>
              </a:spcBef>
              <a:buFont typeface="Wingdings" panose="05000000000000000000" pitchFamily="2" charset="2"/>
              <a:buChar char="q"/>
            </a:pPr>
            <a:r>
              <a:rPr lang="en-US" dirty="0">
                <a:latin typeface="Cambria" panose="02040503050406030204" pitchFamily="18" charset="0"/>
                <a:ea typeface="Cambria" panose="02040503050406030204" pitchFamily="18" charset="0"/>
              </a:rPr>
              <a:t>Compensating payments/interests made by a lender to its approved agent or a borrower in a RSLT are tax deductible.</a:t>
            </a:r>
          </a:p>
          <a:p>
            <a:pPr algn="just">
              <a:spcBef>
                <a:spcPts val="0"/>
              </a:spcBef>
              <a:buFont typeface="Wingdings" panose="05000000000000000000" pitchFamily="2" charset="2"/>
              <a:buChar char="q"/>
            </a:pPr>
            <a:endParaRPr lang="en-US" dirty="0">
              <a:latin typeface="Cambria" panose="02040503050406030204" pitchFamily="18" charset="0"/>
              <a:ea typeface="Cambria" panose="02040503050406030204" pitchFamily="18" charset="0"/>
            </a:endParaRPr>
          </a:p>
          <a:p>
            <a:pPr algn="just">
              <a:spcBef>
                <a:spcPts val="0"/>
              </a:spcBef>
              <a:buFont typeface="Wingdings" panose="05000000000000000000" pitchFamily="2" charset="2"/>
              <a:buChar char="q"/>
            </a:pPr>
            <a:r>
              <a:rPr lang="en-US" dirty="0">
                <a:latin typeface="Cambria" panose="02040503050406030204" pitchFamily="18" charset="0"/>
                <a:ea typeface="Cambria" panose="02040503050406030204" pitchFamily="18" charset="0"/>
              </a:rPr>
              <a:t>Compensating payment that qualifies as a dividend made by a borrower to its approved agent in a RSLT are not tax deductible.</a:t>
            </a:r>
          </a:p>
          <a:p>
            <a:pPr algn="just">
              <a:spcBef>
                <a:spcPts val="0"/>
              </a:spcBef>
              <a:buFont typeface="Wingdings" panose="05000000000000000000" pitchFamily="2" charset="2"/>
              <a:buChar char="q"/>
            </a:pPr>
            <a:endParaRPr lang="en-US" dirty="0">
              <a:latin typeface="Cambria" panose="02040503050406030204" pitchFamily="18" charset="0"/>
              <a:ea typeface="Cambria" panose="02040503050406030204" pitchFamily="18" charset="0"/>
            </a:endParaRPr>
          </a:p>
          <a:p>
            <a:pPr algn="just">
              <a:spcBef>
                <a:spcPts val="0"/>
              </a:spcBef>
              <a:buFont typeface="Wingdings" panose="05000000000000000000" pitchFamily="2" charset="2"/>
              <a:buChar char="q"/>
            </a:pPr>
            <a:r>
              <a:rPr lang="en-US" dirty="0">
                <a:latin typeface="Cambria" panose="02040503050406030204" pitchFamily="18" charset="0"/>
                <a:ea typeface="Cambria" panose="02040503050406030204" pitchFamily="18" charset="0"/>
              </a:rPr>
              <a:t>Compensating payment that qualifies as a dividend or interest made by an approved agent to a borrower or lender in a RSLT are not tax deductible. </a:t>
            </a:r>
          </a:p>
          <a:p>
            <a:pPr algn="just">
              <a:spcBef>
                <a:spcPts val="0"/>
              </a:spcBef>
              <a:buFont typeface="Wingdings" panose="05000000000000000000" pitchFamily="2" charset="2"/>
              <a:buChar char="q"/>
            </a:pPr>
            <a:endParaRPr lang="en-US" dirty="0">
              <a:latin typeface="Cambria" panose="02040503050406030204" pitchFamily="18" charset="0"/>
              <a:ea typeface="Cambria" panose="02040503050406030204" pitchFamily="18" charset="0"/>
            </a:endParaRPr>
          </a:p>
          <a:p>
            <a:pPr algn="just">
              <a:spcBef>
                <a:spcPts val="0"/>
              </a:spcBef>
              <a:buFont typeface="Wingdings" panose="05000000000000000000" pitchFamily="2" charset="2"/>
              <a:buChar char="q"/>
            </a:pPr>
            <a:r>
              <a:rPr lang="en-US" dirty="0">
                <a:latin typeface="Cambria" panose="02040503050406030204" pitchFamily="18" charset="0"/>
                <a:ea typeface="Cambria" panose="02040503050406030204" pitchFamily="18" charset="0"/>
              </a:rPr>
              <a:t>Withholding tax provisions on interest do not apply to a lender when making compensating payments to an approved agent that is due to a borrower in a RSLT. </a:t>
            </a:r>
          </a:p>
          <a:p>
            <a:pPr algn="just">
              <a:spcBef>
                <a:spcPts val="0"/>
              </a:spcBef>
              <a:buFont typeface="Wingdings" panose="05000000000000000000" pitchFamily="2" charset="2"/>
              <a:buChar char="§"/>
            </a:pPr>
            <a:endParaRPr lang="en-US" dirty="0">
              <a:latin typeface="Cambria" panose="02040503050406030204" pitchFamily="18" charset="0"/>
              <a:ea typeface="Cambria" panose="02040503050406030204" pitchFamily="18" charset="0"/>
            </a:endParaRPr>
          </a:p>
          <a:p>
            <a:pPr marL="404813" indent="0" algn="just">
              <a:spcBef>
                <a:spcPts val="0"/>
              </a:spcBef>
              <a:buNone/>
            </a:pPr>
            <a:r>
              <a:rPr lang="en-US" i="1" dirty="0">
                <a:solidFill>
                  <a:srgbClr val="FF0000"/>
                </a:solidFill>
                <a:latin typeface="Cambria" panose="02040503050406030204" pitchFamily="18" charset="0"/>
                <a:ea typeface="Cambria" panose="02040503050406030204" pitchFamily="18" charset="0"/>
              </a:rPr>
              <a:t>Note</a:t>
            </a:r>
            <a:r>
              <a:rPr lang="en-US" dirty="0">
                <a:solidFill>
                  <a:srgbClr val="FF0000"/>
                </a:solidFill>
                <a:latin typeface="Cambria" panose="02040503050406030204" pitchFamily="18" charset="0"/>
                <a:ea typeface="Cambria" panose="02040503050406030204" pitchFamily="18" charset="0"/>
              </a:rPr>
              <a:t> - the approved agent is not exempted from WHT obligations when making the same payments to the borrower. Furthermore, a lender is not exempted from deducting tax when making the payments directly to the borrower.</a:t>
            </a:r>
          </a:p>
          <a:p>
            <a:pPr algn="just">
              <a:spcBef>
                <a:spcPts val="0"/>
              </a:spcBef>
              <a:buFont typeface="Wingdings" panose="05000000000000000000" pitchFamily="2" charset="2"/>
              <a:buChar char="§"/>
            </a:pPr>
            <a:endParaRPr lang="en-US" dirty="0">
              <a:latin typeface="Cambria" panose="02040503050406030204" pitchFamily="18" charset="0"/>
              <a:ea typeface="Cambria" panose="02040503050406030204" pitchFamily="18" charset="0"/>
            </a:endParaRPr>
          </a:p>
          <a:p>
            <a:endParaRPr lang="en-GB" dirty="0"/>
          </a:p>
        </p:txBody>
      </p:sp>
      <p:sp>
        <p:nvSpPr>
          <p:cNvPr id="4" name="Slide Number Placeholder 3">
            <a:extLst>
              <a:ext uri="{FF2B5EF4-FFF2-40B4-BE49-F238E27FC236}">
                <a16:creationId xmlns:a16="http://schemas.microsoft.com/office/drawing/2014/main" id="{99DC88BB-4D4F-4130-BD0B-49C1FE03E040}"/>
              </a:ext>
            </a:extLst>
          </p:cNvPr>
          <p:cNvSpPr>
            <a:spLocks noGrp="1"/>
          </p:cNvSpPr>
          <p:nvPr>
            <p:ph type="sldNum" sz="quarter" idx="12"/>
          </p:nvPr>
        </p:nvSpPr>
        <p:spPr/>
        <p:txBody>
          <a:bodyPr/>
          <a:lstStyle/>
          <a:p>
            <a:pPr>
              <a:defRPr/>
            </a:pPr>
            <a:fld id="{BC1EDBED-370E-467C-8E63-115AC670746C}" type="slidenum">
              <a:rPr lang="en-US" smtClean="0">
                <a:solidFill>
                  <a:srgbClr val="FFFFFF"/>
                </a:solidFill>
              </a:rPr>
              <a:pPr>
                <a:defRPr/>
              </a:pPr>
              <a:t>19</a:t>
            </a:fld>
            <a:r>
              <a:rPr lang="en-US" b="0">
                <a:solidFill>
                  <a:srgbClr val="000000"/>
                </a:solidFill>
              </a:rPr>
              <a:t> </a:t>
            </a:r>
            <a:endParaRPr lang="en-US" b="0" dirty="0">
              <a:solidFill>
                <a:srgbClr val="000000"/>
              </a:solidFill>
            </a:endParaRPr>
          </a:p>
        </p:txBody>
      </p:sp>
      <p:sp>
        <p:nvSpPr>
          <p:cNvPr id="5" name="Title 1">
            <a:extLst>
              <a:ext uri="{FF2B5EF4-FFF2-40B4-BE49-F238E27FC236}">
                <a16:creationId xmlns:a16="http://schemas.microsoft.com/office/drawing/2014/main" id="{2F4E23CF-0CA2-4519-A29A-092D1D7D9ACB}"/>
              </a:ext>
            </a:extLst>
          </p:cNvPr>
          <p:cNvSpPr txBox="1">
            <a:spLocks noGrp="1"/>
          </p:cNvSpPr>
          <p:nvPr>
            <p:ph type="title"/>
          </p:nvPr>
        </p:nvSpPr>
        <p:spPr>
          <a:xfrm>
            <a:off x="609600" y="455394"/>
            <a:ext cx="109728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spc="-120" dirty="0">
                <a:solidFill>
                  <a:srgbClr val="002060"/>
                </a:solidFill>
                <a:latin typeface="Cambria"/>
              </a:rPr>
              <a:t>Banking &amp; Capital Markets</a:t>
            </a:r>
            <a:br>
              <a:rPr lang="en-US" sz="3200" spc="-120" dirty="0">
                <a:solidFill>
                  <a:srgbClr val="50B4C8"/>
                </a:solidFill>
                <a:latin typeface="Cambria"/>
              </a:rPr>
            </a:br>
            <a:r>
              <a:rPr lang="en-US" sz="3200" spc="-120" dirty="0">
                <a:solidFill>
                  <a:srgbClr val="002060"/>
                </a:solidFill>
                <a:latin typeface="Cambria"/>
              </a:rPr>
              <a:t>_____________________________________________________________________________</a:t>
            </a:r>
            <a:br>
              <a:rPr lang="en-US" sz="2500" b="1" dirty="0">
                <a:latin typeface="Cambria" panose="02040503050406030204" pitchFamily="18" charset="0"/>
                <a:ea typeface="Cambria" panose="02040503050406030204" pitchFamily="18" charset="0"/>
              </a:rPr>
            </a:br>
            <a:endParaRPr lang="en-GB" sz="2500" dirty="0"/>
          </a:p>
        </p:txBody>
      </p:sp>
      <p:sp>
        <p:nvSpPr>
          <p:cNvPr id="6" name="TextBox 5">
            <a:extLst>
              <a:ext uri="{FF2B5EF4-FFF2-40B4-BE49-F238E27FC236}">
                <a16:creationId xmlns:a16="http://schemas.microsoft.com/office/drawing/2014/main" id="{9FA458F8-CF24-4B09-A3D0-4ED228B46089}"/>
              </a:ext>
            </a:extLst>
          </p:cNvPr>
          <p:cNvSpPr txBox="1"/>
          <p:nvPr/>
        </p:nvSpPr>
        <p:spPr>
          <a:xfrm>
            <a:off x="99619" y="6413980"/>
            <a:ext cx="4248150" cy="307975"/>
          </a:xfrm>
          <a:prstGeom prst="rect">
            <a:avLst/>
          </a:prstGeom>
          <a:noFill/>
        </p:spPr>
        <p:txBody>
          <a:bodyPr>
            <a:spAutoFit/>
          </a:bodyPr>
          <a:lstStyle/>
          <a:p>
            <a:pPr algn="ctr">
              <a:defRPr/>
            </a:pPr>
            <a:r>
              <a:rPr lang="en-US" sz="1400" spc="300" dirty="0">
                <a:solidFill>
                  <a:prstClr val="white">
                    <a:lumMod val="50000"/>
                  </a:prstClr>
                </a:solidFill>
                <a:latin typeface="Cambria"/>
                <a:cs typeface="Cambria"/>
              </a:rPr>
              <a:t>Detail Commercial Solicitors</a:t>
            </a:r>
          </a:p>
        </p:txBody>
      </p:sp>
    </p:spTree>
    <p:extLst>
      <p:ext uri="{BB962C8B-B14F-4D97-AF65-F5344CB8AC3E}">
        <p14:creationId xmlns:p14="http://schemas.microsoft.com/office/powerpoint/2010/main" val="613244713"/>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249D1B4-3E60-4421-8214-B66A77E90FED}"/>
              </a:ext>
            </a:extLst>
          </p:cNvPr>
          <p:cNvSpPr>
            <a:spLocks noGrp="1"/>
          </p:cNvSpPr>
          <p:nvPr>
            <p:ph type="title"/>
          </p:nvPr>
        </p:nvSpPr>
        <p:spPr>
          <a:xfrm>
            <a:off x="838200" y="2057400"/>
            <a:ext cx="2743200" cy="2743200"/>
          </a:xfrm>
          <a:prstGeom prst="ellipse">
            <a:avLst/>
          </a:prstGeom>
          <a:solidFill>
            <a:srgbClr val="262626"/>
          </a:solidFill>
          <a:ln w="174625" cmpd="thinThick">
            <a:solidFill>
              <a:srgbClr val="262626"/>
            </a:solidFill>
          </a:ln>
        </p:spPr>
        <p:txBody>
          <a:bodyPr anchor="ctr">
            <a:normAutofit/>
          </a:bodyPr>
          <a:lstStyle/>
          <a:p>
            <a:r>
              <a:rPr lang="en-GB" sz="2600" b="1">
                <a:solidFill>
                  <a:srgbClr val="FFFFFF"/>
                </a:solidFill>
                <a:latin typeface="Cambria" panose="02040503050406030204" pitchFamily="18" charset="0"/>
                <a:ea typeface="Cambria" panose="02040503050406030204" pitchFamily="18" charset="0"/>
              </a:rPr>
              <a:t>OUTLINE</a:t>
            </a:r>
          </a:p>
        </p:txBody>
      </p:sp>
      <p:sp>
        <p:nvSpPr>
          <p:cNvPr id="4" name="Slide Number Placeholder 3">
            <a:extLst>
              <a:ext uri="{FF2B5EF4-FFF2-40B4-BE49-F238E27FC236}">
                <a16:creationId xmlns:a16="http://schemas.microsoft.com/office/drawing/2014/main" id="{37E55462-FBAC-4234-82CB-079FCB862C66}"/>
              </a:ext>
            </a:extLst>
          </p:cNvPr>
          <p:cNvSpPr>
            <a:spLocks noGrp="1"/>
          </p:cNvSpPr>
          <p:nvPr>
            <p:ph type="sldNum" sz="quarter" idx="12"/>
          </p:nvPr>
        </p:nvSpPr>
        <p:spPr>
          <a:xfrm>
            <a:off x="8610600" y="6356350"/>
            <a:ext cx="2743200" cy="365125"/>
          </a:xfrm>
        </p:spPr>
        <p:txBody>
          <a:bodyPr>
            <a:normAutofit/>
          </a:bodyPr>
          <a:lstStyle/>
          <a:p>
            <a:pPr>
              <a:spcAft>
                <a:spcPts val="600"/>
              </a:spcAft>
              <a:defRPr/>
            </a:pPr>
            <a:fld id="{BC1EDBED-370E-467C-8E63-115AC670746C}" type="slidenum">
              <a:rPr lang="en-US" sz="1200">
                <a:solidFill>
                  <a:schemeClr val="tx1">
                    <a:alpha val="80000"/>
                  </a:schemeClr>
                </a:solidFill>
              </a:rPr>
              <a:pPr>
                <a:spcAft>
                  <a:spcPts val="600"/>
                </a:spcAft>
                <a:defRPr/>
              </a:pPr>
              <a:t>2</a:t>
            </a:fld>
            <a:r>
              <a:rPr lang="en-US" sz="1200" b="0">
                <a:solidFill>
                  <a:schemeClr val="tx1">
                    <a:alpha val="80000"/>
                  </a:schemeClr>
                </a:solidFill>
              </a:rPr>
              <a:t> </a:t>
            </a:r>
          </a:p>
        </p:txBody>
      </p:sp>
      <p:graphicFrame>
        <p:nvGraphicFramePr>
          <p:cNvPr id="6" name="Content Placeholder 2">
            <a:extLst>
              <a:ext uri="{FF2B5EF4-FFF2-40B4-BE49-F238E27FC236}">
                <a16:creationId xmlns:a16="http://schemas.microsoft.com/office/drawing/2014/main" id="{F1B358C3-7DA2-4BBF-A83A-77C19D7E1B28}"/>
              </a:ext>
            </a:extLst>
          </p:cNvPr>
          <p:cNvGraphicFramePr>
            <a:graphicFrameLocks noGrp="1"/>
          </p:cNvGraphicFramePr>
          <p:nvPr>
            <p:ph idx="1"/>
            <p:extLst>
              <p:ext uri="{D42A27DB-BD31-4B8C-83A1-F6EECF244321}">
                <p14:modId xmlns:p14="http://schemas.microsoft.com/office/powerpoint/2010/main" val="3917234830"/>
              </p:ext>
            </p:extLst>
          </p:nvPr>
        </p:nvGraphicFramePr>
        <p:xfrm>
          <a:off x="3957638" y="1166648"/>
          <a:ext cx="7635648" cy="45247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38519775"/>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567720-652C-461B-A506-80F312D1F7CF}"/>
              </a:ext>
            </a:extLst>
          </p:cNvPr>
          <p:cNvSpPr>
            <a:spLocks noGrp="1"/>
          </p:cNvSpPr>
          <p:nvPr>
            <p:ph idx="1"/>
          </p:nvPr>
        </p:nvSpPr>
        <p:spPr>
          <a:xfrm>
            <a:off x="300038" y="1417638"/>
            <a:ext cx="11102822" cy="4938714"/>
          </a:xfrm>
        </p:spPr>
        <p:txBody>
          <a:bodyPr>
            <a:normAutofit/>
          </a:bodyPr>
          <a:lstStyle/>
          <a:p>
            <a:pPr marL="0" indent="0" algn="just">
              <a:buNone/>
            </a:pPr>
            <a:endParaRPr lang="en-US" sz="2000" b="1" dirty="0">
              <a:latin typeface="Cambria" panose="02040503050406030204" pitchFamily="18" charset="0"/>
              <a:ea typeface="Cambria" panose="02040503050406030204" pitchFamily="18" charset="0"/>
            </a:endParaRPr>
          </a:p>
          <a:p>
            <a:pPr algn="just">
              <a:spcBef>
                <a:spcPts val="0"/>
              </a:spcBef>
              <a:buFont typeface="Wingdings" panose="05000000000000000000" pitchFamily="2" charset="2"/>
              <a:buChar char="§"/>
            </a:pPr>
            <a:r>
              <a:rPr lang="en-US" sz="2000" dirty="0">
                <a:latin typeface="Cambria" panose="02040503050406030204" pitchFamily="18" charset="0"/>
                <a:ea typeface="Cambria" panose="02040503050406030204" pitchFamily="18" charset="0"/>
              </a:rPr>
              <a:t>Interest on foreign loans no longer qualifies for 100% tax exemption. The maximum exemption now 70% as follows:</a:t>
            </a:r>
          </a:p>
          <a:p>
            <a:pPr marL="0" indent="0" algn="just">
              <a:spcBef>
                <a:spcPts val="0"/>
              </a:spcBef>
              <a:buNone/>
            </a:pPr>
            <a:endParaRPr lang="en-US" sz="2000" dirty="0">
              <a:latin typeface="Cambria" panose="02040503050406030204" pitchFamily="18" charset="0"/>
              <a:ea typeface="Cambria" panose="02040503050406030204" pitchFamily="18" charset="0"/>
            </a:endParaRPr>
          </a:p>
          <a:p>
            <a:pPr algn="just">
              <a:spcBef>
                <a:spcPts val="0"/>
              </a:spcBef>
              <a:buFont typeface="Wingdings" panose="05000000000000000000" pitchFamily="2" charset="2"/>
              <a:buChar char="§"/>
            </a:pPr>
            <a:endParaRPr lang="en-US" sz="2000" dirty="0">
              <a:latin typeface="Cambria" panose="02040503050406030204" pitchFamily="18" charset="0"/>
              <a:ea typeface="Cambria" panose="02040503050406030204" pitchFamily="18" charset="0"/>
            </a:endParaRPr>
          </a:p>
          <a:p>
            <a:pPr marL="0" indent="0" algn="just">
              <a:spcBef>
                <a:spcPts val="0"/>
              </a:spcBef>
              <a:buNone/>
            </a:pPr>
            <a:endParaRPr lang="en-US" sz="2000" dirty="0">
              <a:latin typeface="Cambria" panose="02040503050406030204" pitchFamily="18" charset="0"/>
              <a:ea typeface="Cambria" panose="02040503050406030204" pitchFamily="18" charset="0"/>
            </a:endParaRPr>
          </a:p>
          <a:p>
            <a:pPr marL="0" indent="0" algn="just">
              <a:spcBef>
                <a:spcPts val="0"/>
              </a:spcBef>
              <a:buNone/>
            </a:pPr>
            <a:endParaRPr lang="en-US" sz="2000" dirty="0">
              <a:latin typeface="Cambria" panose="02040503050406030204" pitchFamily="18" charset="0"/>
              <a:ea typeface="Cambria" panose="02040503050406030204" pitchFamily="18" charset="0"/>
            </a:endParaRPr>
          </a:p>
          <a:p>
            <a:pPr algn="just">
              <a:spcBef>
                <a:spcPts val="0"/>
              </a:spcBef>
              <a:buFont typeface="Wingdings" panose="05000000000000000000" pitchFamily="2" charset="2"/>
              <a:buChar char="§"/>
            </a:pPr>
            <a:endParaRPr lang="en-US" sz="2000" dirty="0">
              <a:latin typeface="Cambria" panose="02040503050406030204" pitchFamily="18" charset="0"/>
              <a:ea typeface="Cambria" panose="02040503050406030204" pitchFamily="18" charset="0"/>
            </a:endParaRPr>
          </a:p>
          <a:p>
            <a:pPr marL="0" indent="0" algn="just">
              <a:spcBef>
                <a:spcPts val="0"/>
              </a:spcBef>
              <a:buNone/>
            </a:pPr>
            <a:endParaRPr lang="en-US" sz="2000" dirty="0">
              <a:latin typeface="Cambria" panose="020405030504060302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3FB26268-A572-4009-A858-52034951A7ED}"/>
              </a:ext>
            </a:extLst>
          </p:cNvPr>
          <p:cNvSpPr>
            <a:spLocks noGrp="1"/>
          </p:cNvSpPr>
          <p:nvPr>
            <p:ph type="sldNum" sz="quarter" idx="12"/>
          </p:nvPr>
        </p:nvSpPr>
        <p:spPr/>
        <p:txBody>
          <a:bodyPr/>
          <a:lstStyle/>
          <a:p>
            <a:pPr>
              <a:defRPr/>
            </a:pPr>
            <a:fld id="{BC1EDBED-370E-467C-8E63-115AC670746C}" type="slidenum">
              <a:rPr lang="en-US" smtClean="0">
                <a:solidFill>
                  <a:srgbClr val="FFFFFF"/>
                </a:solidFill>
              </a:rPr>
              <a:pPr>
                <a:defRPr/>
              </a:pPr>
              <a:t>20</a:t>
            </a:fld>
            <a:r>
              <a:rPr lang="en-US" b="0" dirty="0">
                <a:solidFill>
                  <a:srgbClr val="000000"/>
                </a:solidFill>
              </a:rPr>
              <a:t> </a:t>
            </a:r>
          </a:p>
        </p:txBody>
      </p:sp>
      <p:sp>
        <p:nvSpPr>
          <p:cNvPr id="5" name="TextBox 4">
            <a:extLst>
              <a:ext uri="{FF2B5EF4-FFF2-40B4-BE49-F238E27FC236}">
                <a16:creationId xmlns:a16="http://schemas.microsoft.com/office/drawing/2014/main" id="{17FE07DC-80E9-4B8D-A159-43C479025C6D}"/>
              </a:ext>
            </a:extLst>
          </p:cNvPr>
          <p:cNvSpPr txBox="1"/>
          <p:nvPr/>
        </p:nvSpPr>
        <p:spPr>
          <a:xfrm>
            <a:off x="99619" y="6413980"/>
            <a:ext cx="4248150" cy="307975"/>
          </a:xfrm>
          <a:prstGeom prst="rect">
            <a:avLst/>
          </a:prstGeom>
          <a:noFill/>
        </p:spPr>
        <p:txBody>
          <a:bodyPr>
            <a:spAutoFit/>
          </a:bodyPr>
          <a:lstStyle/>
          <a:p>
            <a:pPr algn="ctr">
              <a:defRPr/>
            </a:pPr>
            <a:r>
              <a:rPr lang="en-US" sz="1400" spc="300" dirty="0">
                <a:solidFill>
                  <a:prstClr val="white">
                    <a:lumMod val="50000"/>
                  </a:prstClr>
                </a:solidFill>
                <a:latin typeface="Cambria"/>
                <a:cs typeface="Cambria"/>
              </a:rPr>
              <a:t>Detail Commercial Solicitors</a:t>
            </a:r>
          </a:p>
        </p:txBody>
      </p:sp>
      <p:graphicFrame>
        <p:nvGraphicFramePr>
          <p:cNvPr id="14" name="Table 13">
            <a:extLst>
              <a:ext uri="{FF2B5EF4-FFF2-40B4-BE49-F238E27FC236}">
                <a16:creationId xmlns:a16="http://schemas.microsoft.com/office/drawing/2014/main" id="{DC2EE273-2202-4B69-981D-7D52CE21641F}"/>
              </a:ext>
            </a:extLst>
          </p:cNvPr>
          <p:cNvGraphicFramePr>
            <a:graphicFrameLocks noGrp="1"/>
          </p:cNvGraphicFramePr>
          <p:nvPr>
            <p:extLst>
              <p:ext uri="{D42A27DB-BD31-4B8C-83A1-F6EECF244321}">
                <p14:modId xmlns:p14="http://schemas.microsoft.com/office/powerpoint/2010/main" val="1110457624"/>
              </p:ext>
            </p:extLst>
          </p:nvPr>
        </p:nvGraphicFramePr>
        <p:xfrm>
          <a:off x="1432795" y="2742487"/>
          <a:ext cx="9326410" cy="2652660"/>
        </p:xfrm>
        <a:graphic>
          <a:graphicData uri="http://schemas.openxmlformats.org/drawingml/2006/table">
            <a:tbl>
              <a:tblPr firstRow="1" firstCol="1" bandRow="1">
                <a:tableStyleId>{5C22544A-7EE6-4342-B048-85BDC9FD1C3A}</a:tableStyleId>
              </a:tblPr>
              <a:tblGrid>
                <a:gridCol w="2712899">
                  <a:extLst>
                    <a:ext uri="{9D8B030D-6E8A-4147-A177-3AD203B41FA5}">
                      <a16:colId xmlns:a16="http://schemas.microsoft.com/office/drawing/2014/main" val="1592001802"/>
                    </a:ext>
                  </a:extLst>
                </a:gridCol>
                <a:gridCol w="4338499">
                  <a:extLst>
                    <a:ext uri="{9D8B030D-6E8A-4147-A177-3AD203B41FA5}">
                      <a16:colId xmlns:a16="http://schemas.microsoft.com/office/drawing/2014/main" val="2164937079"/>
                    </a:ext>
                  </a:extLst>
                </a:gridCol>
                <a:gridCol w="2275012">
                  <a:extLst>
                    <a:ext uri="{9D8B030D-6E8A-4147-A177-3AD203B41FA5}">
                      <a16:colId xmlns:a16="http://schemas.microsoft.com/office/drawing/2014/main" val="4146434028"/>
                    </a:ext>
                  </a:extLst>
                </a:gridCol>
              </a:tblGrid>
              <a:tr h="530532">
                <a:tc>
                  <a:txBody>
                    <a:bodyPr/>
                    <a:lstStyle/>
                    <a:p>
                      <a:pPr marL="0" marR="0" algn="ctr">
                        <a:spcBef>
                          <a:spcPts val="0"/>
                        </a:spcBef>
                        <a:spcAft>
                          <a:spcPts val="0"/>
                        </a:spcAft>
                      </a:pPr>
                      <a:r>
                        <a:rPr lang="en-US" sz="1800" dirty="0">
                          <a:effectLst/>
                          <a:latin typeface="Cambria" panose="02040503050406030204" pitchFamily="18" charset="0"/>
                          <a:ea typeface="Cambria" panose="02040503050406030204" pitchFamily="18" charset="0"/>
                        </a:rPr>
                        <a:t>Repayment period</a:t>
                      </a:r>
                      <a:endParaRPr lang="en-US" sz="1800" dirty="0">
                        <a:effectLst/>
                        <a:latin typeface="Cambria" panose="02040503050406030204" pitchFamily="18" charset="0"/>
                        <a:ea typeface="Cambria" panose="02040503050406030204" pitchFamily="18" charset="0"/>
                        <a:cs typeface="Times New Roman" panose="02020603050405020304" pitchFamily="18" charset="0"/>
                      </a:endParaRPr>
                    </a:p>
                  </a:txBody>
                  <a:tcPr marL="47625" marR="47625" marT="47625" marB="47625" anchor="ctr"/>
                </a:tc>
                <a:tc>
                  <a:txBody>
                    <a:bodyPr/>
                    <a:lstStyle/>
                    <a:p>
                      <a:pPr marL="0" marR="0" algn="ctr">
                        <a:spcBef>
                          <a:spcPts val="0"/>
                        </a:spcBef>
                        <a:spcAft>
                          <a:spcPts val="0"/>
                        </a:spcAft>
                      </a:pPr>
                      <a:r>
                        <a:rPr lang="en-US" sz="1800" dirty="0">
                          <a:effectLst/>
                          <a:latin typeface="Cambria" panose="02040503050406030204" pitchFamily="18" charset="0"/>
                          <a:ea typeface="Cambria" panose="02040503050406030204" pitchFamily="18" charset="0"/>
                        </a:rPr>
                        <a:t>Grace Period including Moratorium</a:t>
                      </a:r>
                      <a:endParaRPr lang="en-US" sz="1800" dirty="0">
                        <a:effectLst/>
                        <a:latin typeface="Cambria" panose="02040503050406030204" pitchFamily="18" charset="0"/>
                        <a:ea typeface="Cambria" panose="02040503050406030204" pitchFamily="18" charset="0"/>
                        <a:cs typeface="Times New Roman" panose="02020603050405020304" pitchFamily="18" charset="0"/>
                      </a:endParaRPr>
                    </a:p>
                  </a:txBody>
                  <a:tcPr marL="47625" marR="47625" marT="47625" marB="47625" anchor="ctr"/>
                </a:tc>
                <a:tc>
                  <a:txBody>
                    <a:bodyPr/>
                    <a:lstStyle/>
                    <a:p>
                      <a:pPr marL="0" marR="0" algn="ctr">
                        <a:spcBef>
                          <a:spcPts val="0"/>
                        </a:spcBef>
                        <a:spcAft>
                          <a:spcPts val="0"/>
                        </a:spcAft>
                      </a:pPr>
                      <a:r>
                        <a:rPr lang="en-US" sz="1800" dirty="0">
                          <a:effectLst/>
                          <a:latin typeface="Cambria" panose="02040503050406030204" pitchFamily="18" charset="0"/>
                          <a:ea typeface="Cambria" panose="02040503050406030204" pitchFamily="18" charset="0"/>
                        </a:rPr>
                        <a:t>Exemption (%)</a:t>
                      </a:r>
                      <a:endParaRPr lang="en-US" sz="1800" dirty="0">
                        <a:effectLst/>
                        <a:latin typeface="Cambria" panose="02040503050406030204" pitchFamily="18" charset="0"/>
                        <a:ea typeface="Cambria" panose="02040503050406030204" pitchFamily="18" charset="0"/>
                        <a:cs typeface="Times New Roman" panose="02020603050405020304" pitchFamily="18" charset="0"/>
                      </a:endParaRPr>
                    </a:p>
                  </a:txBody>
                  <a:tcPr marL="47625" marR="47625" marT="47625" marB="47625" anchor="ctr"/>
                </a:tc>
                <a:extLst>
                  <a:ext uri="{0D108BD9-81ED-4DB2-BD59-A6C34878D82A}">
                    <a16:rowId xmlns:a16="http://schemas.microsoft.com/office/drawing/2014/main" val="921632519"/>
                  </a:ext>
                </a:extLst>
              </a:tr>
              <a:tr h="530532">
                <a:tc>
                  <a:txBody>
                    <a:bodyPr/>
                    <a:lstStyle/>
                    <a:p>
                      <a:pPr marL="0" marR="0" algn="ctr">
                        <a:spcBef>
                          <a:spcPts val="0"/>
                        </a:spcBef>
                        <a:spcAft>
                          <a:spcPts val="0"/>
                        </a:spcAft>
                      </a:pPr>
                      <a:r>
                        <a:rPr lang="en-US" sz="1800">
                          <a:effectLst/>
                          <a:latin typeface="Cambria" panose="02040503050406030204" pitchFamily="18" charset="0"/>
                          <a:ea typeface="Cambria" panose="02040503050406030204" pitchFamily="18" charset="0"/>
                        </a:rPr>
                        <a:t>Above 7 years</a:t>
                      </a:r>
                      <a:endParaRPr lang="en-US" sz="1800">
                        <a:effectLst/>
                        <a:latin typeface="Cambria" panose="02040503050406030204" pitchFamily="18" charset="0"/>
                        <a:ea typeface="Cambria" panose="02040503050406030204" pitchFamily="18" charset="0"/>
                        <a:cs typeface="Times New Roman" panose="02020603050405020304" pitchFamily="18" charset="0"/>
                      </a:endParaRPr>
                    </a:p>
                  </a:txBody>
                  <a:tcPr marL="47625" marR="47625" marT="47625" marB="47625" anchor="ctr"/>
                </a:tc>
                <a:tc>
                  <a:txBody>
                    <a:bodyPr/>
                    <a:lstStyle/>
                    <a:p>
                      <a:pPr marL="0" marR="0" algn="ctr">
                        <a:spcBef>
                          <a:spcPts val="0"/>
                        </a:spcBef>
                        <a:spcAft>
                          <a:spcPts val="0"/>
                        </a:spcAft>
                      </a:pPr>
                      <a:r>
                        <a:rPr lang="en-US" sz="1800" dirty="0">
                          <a:effectLst/>
                          <a:latin typeface="Cambria" panose="02040503050406030204" pitchFamily="18" charset="0"/>
                          <a:ea typeface="Cambria" panose="02040503050406030204" pitchFamily="18" charset="0"/>
                        </a:rPr>
                        <a:t>Not less than 2 years</a:t>
                      </a:r>
                      <a:endParaRPr lang="en-US" sz="1800" dirty="0">
                        <a:effectLst/>
                        <a:latin typeface="Cambria" panose="02040503050406030204" pitchFamily="18" charset="0"/>
                        <a:ea typeface="Cambria" panose="02040503050406030204" pitchFamily="18" charset="0"/>
                        <a:cs typeface="Times New Roman" panose="02020603050405020304" pitchFamily="18" charset="0"/>
                      </a:endParaRPr>
                    </a:p>
                  </a:txBody>
                  <a:tcPr marL="47625" marR="47625" marT="47625" marB="47625" anchor="ctr"/>
                </a:tc>
                <a:tc>
                  <a:txBody>
                    <a:bodyPr/>
                    <a:lstStyle/>
                    <a:p>
                      <a:pPr marL="0" marR="0" algn="ctr">
                        <a:spcBef>
                          <a:spcPts val="0"/>
                        </a:spcBef>
                        <a:spcAft>
                          <a:spcPts val="0"/>
                        </a:spcAft>
                      </a:pPr>
                      <a:r>
                        <a:rPr lang="en-US" sz="1800" dirty="0">
                          <a:effectLst/>
                          <a:latin typeface="Cambria" panose="02040503050406030204" pitchFamily="18" charset="0"/>
                          <a:ea typeface="Cambria" panose="02040503050406030204" pitchFamily="18" charset="0"/>
                        </a:rPr>
                        <a:t>70</a:t>
                      </a:r>
                      <a:endParaRPr lang="en-US" sz="1800" dirty="0">
                        <a:effectLst/>
                        <a:latin typeface="Cambria" panose="02040503050406030204" pitchFamily="18" charset="0"/>
                        <a:ea typeface="Cambria" panose="02040503050406030204" pitchFamily="18" charset="0"/>
                        <a:cs typeface="Times New Roman" panose="02020603050405020304" pitchFamily="18" charset="0"/>
                      </a:endParaRPr>
                    </a:p>
                  </a:txBody>
                  <a:tcPr marL="47625" marR="47625" marT="47625" marB="47625" anchor="ctr"/>
                </a:tc>
                <a:extLst>
                  <a:ext uri="{0D108BD9-81ED-4DB2-BD59-A6C34878D82A}">
                    <a16:rowId xmlns:a16="http://schemas.microsoft.com/office/drawing/2014/main" val="37317222"/>
                  </a:ext>
                </a:extLst>
              </a:tr>
              <a:tr h="530532">
                <a:tc>
                  <a:txBody>
                    <a:bodyPr/>
                    <a:lstStyle/>
                    <a:p>
                      <a:pPr marL="0" marR="0" algn="ctr">
                        <a:spcBef>
                          <a:spcPts val="0"/>
                        </a:spcBef>
                        <a:spcAft>
                          <a:spcPts val="0"/>
                        </a:spcAft>
                      </a:pPr>
                      <a:r>
                        <a:rPr lang="en-US" sz="1800">
                          <a:effectLst/>
                          <a:latin typeface="Cambria" panose="02040503050406030204" pitchFamily="18" charset="0"/>
                          <a:ea typeface="Cambria" panose="02040503050406030204" pitchFamily="18" charset="0"/>
                        </a:rPr>
                        <a:t>5 to 7 years</a:t>
                      </a:r>
                      <a:endParaRPr lang="en-US" sz="1800">
                        <a:effectLst/>
                        <a:latin typeface="Cambria" panose="02040503050406030204" pitchFamily="18" charset="0"/>
                        <a:ea typeface="Cambria" panose="02040503050406030204" pitchFamily="18" charset="0"/>
                        <a:cs typeface="Times New Roman" panose="02020603050405020304" pitchFamily="18" charset="0"/>
                      </a:endParaRPr>
                    </a:p>
                  </a:txBody>
                  <a:tcPr marL="47625" marR="47625" marT="47625" marB="47625" anchor="ctr"/>
                </a:tc>
                <a:tc>
                  <a:txBody>
                    <a:bodyPr/>
                    <a:lstStyle/>
                    <a:p>
                      <a:pPr marL="0" marR="0" algn="ctr">
                        <a:spcBef>
                          <a:spcPts val="0"/>
                        </a:spcBef>
                        <a:spcAft>
                          <a:spcPts val="0"/>
                        </a:spcAft>
                      </a:pPr>
                      <a:r>
                        <a:rPr lang="en-US" sz="1800" dirty="0">
                          <a:effectLst/>
                          <a:latin typeface="Cambria" panose="02040503050406030204" pitchFamily="18" charset="0"/>
                          <a:ea typeface="Cambria" panose="02040503050406030204" pitchFamily="18" charset="0"/>
                        </a:rPr>
                        <a:t>Not less than 18 months</a:t>
                      </a:r>
                      <a:endParaRPr lang="en-US" sz="1800" dirty="0">
                        <a:effectLst/>
                        <a:latin typeface="Cambria" panose="02040503050406030204" pitchFamily="18" charset="0"/>
                        <a:ea typeface="Cambria" panose="02040503050406030204" pitchFamily="18" charset="0"/>
                        <a:cs typeface="Times New Roman" panose="02020603050405020304" pitchFamily="18" charset="0"/>
                      </a:endParaRPr>
                    </a:p>
                  </a:txBody>
                  <a:tcPr marL="47625" marR="47625" marT="47625" marB="47625" anchor="ctr"/>
                </a:tc>
                <a:tc>
                  <a:txBody>
                    <a:bodyPr/>
                    <a:lstStyle/>
                    <a:p>
                      <a:pPr marL="0" marR="0" algn="ctr">
                        <a:spcBef>
                          <a:spcPts val="0"/>
                        </a:spcBef>
                        <a:spcAft>
                          <a:spcPts val="0"/>
                        </a:spcAft>
                      </a:pPr>
                      <a:r>
                        <a:rPr lang="en-US" sz="1800" dirty="0">
                          <a:effectLst/>
                          <a:latin typeface="Cambria" panose="02040503050406030204" pitchFamily="18" charset="0"/>
                          <a:ea typeface="Cambria" panose="02040503050406030204" pitchFamily="18" charset="0"/>
                        </a:rPr>
                        <a:t>40</a:t>
                      </a:r>
                      <a:endParaRPr lang="en-US" sz="1800" dirty="0">
                        <a:effectLst/>
                        <a:latin typeface="Cambria" panose="02040503050406030204" pitchFamily="18" charset="0"/>
                        <a:ea typeface="Cambria" panose="02040503050406030204" pitchFamily="18" charset="0"/>
                        <a:cs typeface="Times New Roman" panose="02020603050405020304" pitchFamily="18" charset="0"/>
                      </a:endParaRPr>
                    </a:p>
                  </a:txBody>
                  <a:tcPr marL="47625" marR="47625" marT="47625" marB="47625" anchor="ctr"/>
                </a:tc>
                <a:extLst>
                  <a:ext uri="{0D108BD9-81ED-4DB2-BD59-A6C34878D82A}">
                    <a16:rowId xmlns:a16="http://schemas.microsoft.com/office/drawing/2014/main" val="2381097786"/>
                  </a:ext>
                </a:extLst>
              </a:tr>
              <a:tr h="530532">
                <a:tc>
                  <a:txBody>
                    <a:bodyPr/>
                    <a:lstStyle/>
                    <a:p>
                      <a:pPr marL="0" marR="0" algn="ctr">
                        <a:spcBef>
                          <a:spcPts val="0"/>
                        </a:spcBef>
                        <a:spcAft>
                          <a:spcPts val="0"/>
                        </a:spcAft>
                      </a:pPr>
                      <a:r>
                        <a:rPr lang="en-US" sz="1800">
                          <a:effectLst/>
                          <a:latin typeface="Cambria" panose="02040503050406030204" pitchFamily="18" charset="0"/>
                          <a:ea typeface="Cambria" panose="02040503050406030204" pitchFamily="18" charset="0"/>
                        </a:rPr>
                        <a:t>2 to 4 years</a:t>
                      </a:r>
                      <a:endParaRPr lang="en-US" sz="1800">
                        <a:effectLst/>
                        <a:latin typeface="Cambria" panose="02040503050406030204" pitchFamily="18" charset="0"/>
                        <a:ea typeface="Cambria" panose="02040503050406030204" pitchFamily="18" charset="0"/>
                        <a:cs typeface="Times New Roman" panose="02020603050405020304" pitchFamily="18" charset="0"/>
                      </a:endParaRPr>
                    </a:p>
                  </a:txBody>
                  <a:tcPr marL="47625" marR="47625" marT="47625" marB="47625" anchor="ctr"/>
                </a:tc>
                <a:tc>
                  <a:txBody>
                    <a:bodyPr/>
                    <a:lstStyle/>
                    <a:p>
                      <a:pPr marL="0" marR="0" algn="ctr">
                        <a:spcBef>
                          <a:spcPts val="0"/>
                        </a:spcBef>
                        <a:spcAft>
                          <a:spcPts val="0"/>
                        </a:spcAft>
                      </a:pPr>
                      <a:r>
                        <a:rPr lang="en-US" sz="1800" dirty="0">
                          <a:effectLst/>
                          <a:latin typeface="Cambria" panose="02040503050406030204" pitchFamily="18" charset="0"/>
                          <a:ea typeface="Cambria" panose="02040503050406030204" pitchFamily="18" charset="0"/>
                        </a:rPr>
                        <a:t>Not less than 12 months</a:t>
                      </a:r>
                      <a:endParaRPr lang="en-US" sz="1800" dirty="0">
                        <a:effectLst/>
                        <a:latin typeface="Cambria" panose="02040503050406030204" pitchFamily="18" charset="0"/>
                        <a:ea typeface="Cambria" panose="02040503050406030204" pitchFamily="18" charset="0"/>
                        <a:cs typeface="Times New Roman" panose="02020603050405020304" pitchFamily="18" charset="0"/>
                      </a:endParaRPr>
                    </a:p>
                  </a:txBody>
                  <a:tcPr marL="47625" marR="47625" marT="47625" marB="47625" anchor="ctr"/>
                </a:tc>
                <a:tc>
                  <a:txBody>
                    <a:bodyPr/>
                    <a:lstStyle/>
                    <a:p>
                      <a:pPr marL="0" marR="0" algn="ctr">
                        <a:spcBef>
                          <a:spcPts val="0"/>
                        </a:spcBef>
                        <a:spcAft>
                          <a:spcPts val="0"/>
                        </a:spcAft>
                      </a:pPr>
                      <a:r>
                        <a:rPr lang="en-US" sz="1800" dirty="0">
                          <a:effectLst/>
                          <a:latin typeface="Cambria" panose="02040503050406030204" pitchFamily="18" charset="0"/>
                          <a:ea typeface="Cambria" panose="02040503050406030204" pitchFamily="18" charset="0"/>
                        </a:rPr>
                        <a:t>10</a:t>
                      </a:r>
                      <a:endParaRPr lang="en-US" sz="1800" dirty="0">
                        <a:effectLst/>
                        <a:latin typeface="Cambria" panose="02040503050406030204" pitchFamily="18" charset="0"/>
                        <a:ea typeface="Cambria" panose="02040503050406030204" pitchFamily="18" charset="0"/>
                        <a:cs typeface="Times New Roman" panose="02020603050405020304" pitchFamily="18" charset="0"/>
                      </a:endParaRPr>
                    </a:p>
                  </a:txBody>
                  <a:tcPr marL="47625" marR="47625" marT="47625" marB="47625" anchor="ctr"/>
                </a:tc>
                <a:extLst>
                  <a:ext uri="{0D108BD9-81ED-4DB2-BD59-A6C34878D82A}">
                    <a16:rowId xmlns:a16="http://schemas.microsoft.com/office/drawing/2014/main" val="360891466"/>
                  </a:ext>
                </a:extLst>
              </a:tr>
              <a:tr h="530532">
                <a:tc>
                  <a:txBody>
                    <a:bodyPr/>
                    <a:lstStyle/>
                    <a:p>
                      <a:pPr marL="0" marR="0" algn="ctr">
                        <a:spcBef>
                          <a:spcPts val="0"/>
                        </a:spcBef>
                        <a:spcAft>
                          <a:spcPts val="0"/>
                        </a:spcAft>
                      </a:pPr>
                      <a:r>
                        <a:rPr lang="en-US" sz="1800">
                          <a:effectLst/>
                          <a:latin typeface="Cambria" panose="02040503050406030204" pitchFamily="18" charset="0"/>
                          <a:ea typeface="Cambria" panose="02040503050406030204" pitchFamily="18" charset="0"/>
                        </a:rPr>
                        <a:t>Below 2 years</a:t>
                      </a:r>
                      <a:endParaRPr lang="en-US" sz="1800">
                        <a:effectLst/>
                        <a:latin typeface="Cambria" panose="02040503050406030204" pitchFamily="18" charset="0"/>
                        <a:ea typeface="Cambria" panose="02040503050406030204" pitchFamily="18" charset="0"/>
                        <a:cs typeface="Times New Roman" panose="02020603050405020304" pitchFamily="18" charset="0"/>
                      </a:endParaRPr>
                    </a:p>
                  </a:txBody>
                  <a:tcPr marL="47625" marR="47625" marT="47625" marB="47625" anchor="ctr"/>
                </a:tc>
                <a:tc>
                  <a:txBody>
                    <a:bodyPr/>
                    <a:lstStyle/>
                    <a:p>
                      <a:pPr marL="0" marR="0" algn="ctr">
                        <a:spcBef>
                          <a:spcPts val="0"/>
                        </a:spcBef>
                        <a:spcAft>
                          <a:spcPts val="0"/>
                        </a:spcAft>
                      </a:pPr>
                      <a:r>
                        <a:rPr lang="en-US" sz="1800">
                          <a:effectLst/>
                          <a:latin typeface="Cambria" panose="02040503050406030204" pitchFamily="18" charset="0"/>
                          <a:ea typeface="Cambria" panose="02040503050406030204" pitchFamily="18" charset="0"/>
                        </a:rPr>
                        <a:t>Nil</a:t>
                      </a:r>
                      <a:endParaRPr lang="en-US" sz="1800">
                        <a:effectLst/>
                        <a:latin typeface="Cambria" panose="02040503050406030204" pitchFamily="18" charset="0"/>
                        <a:ea typeface="Cambria" panose="02040503050406030204" pitchFamily="18" charset="0"/>
                        <a:cs typeface="Times New Roman" panose="02020603050405020304" pitchFamily="18" charset="0"/>
                      </a:endParaRPr>
                    </a:p>
                  </a:txBody>
                  <a:tcPr marL="47625" marR="47625" marT="47625" marB="47625" anchor="ctr"/>
                </a:tc>
                <a:tc>
                  <a:txBody>
                    <a:bodyPr/>
                    <a:lstStyle/>
                    <a:p>
                      <a:pPr marL="0" marR="0" algn="ctr">
                        <a:spcBef>
                          <a:spcPts val="0"/>
                        </a:spcBef>
                        <a:spcAft>
                          <a:spcPts val="0"/>
                        </a:spcAft>
                      </a:pPr>
                      <a:r>
                        <a:rPr lang="en-US" sz="1800" dirty="0">
                          <a:effectLst/>
                          <a:latin typeface="Cambria" panose="02040503050406030204" pitchFamily="18" charset="0"/>
                          <a:ea typeface="Cambria" panose="02040503050406030204" pitchFamily="18" charset="0"/>
                        </a:rPr>
                        <a:t>Nil</a:t>
                      </a:r>
                      <a:endParaRPr lang="en-US" sz="1800" dirty="0">
                        <a:effectLst/>
                        <a:latin typeface="Cambria" panose="02040503050406030204" pitchFamily="18" charset="0"/>
                        <a:ea typeface="Cambria" panose="02040503050406030204" pitchFamily="18" charset="0"/>
                        <a:cs typeface="Times New Roman" panose="02020603050405020304" pitchFamily="18" charset="0"/>
                      </a:endParaRPr>
                    </a:p>
                  </a:txBody>
                  <a:tcPr marL="47625" marR="47625" marT="47625" marB="47625" anchor="ctr"/>
                </a:tc>
                <a:extLst>
                  <a:ext uri="{0D108BD9-81ED-4DB2-BD59-A6C34878D82A}">
                    <a16:rowId xmlns:a16="http://schemas.microsoft.com/office/drawing/2014/main" val="2227172964"/>
                  </a:ext>
                </a:extLst>
              </a:tr>
            </a:tbl>
          </a:graphicData>
        </a:graphic>
      </p:graphicFrame>
      <p:sp>
        <p:nvSpPr>
          <p:cNvPr id="15" name="Rectangle 7">
            <a:extLst>
              <a:ext uri="{FF2B5EF4-FFF2-40B4-BE49-F238E27FC236}">
                <a16:creationId xmlns:a16="http://schemas.microsoft.com/office/drawing/2014/main" id="{B804CA2F-779A-443E-B4B5-49EAE9B0AC7F}"/>
              </a:ext>
            </a:extLst>
          </p:cNvPr>
          <p:cNvSpPr>
            <a:spLocks noChangeArrowheads="1"/>
          </p:cNvSpPr>
          <p:nvPr/>
        </p:nvSpPr>
        <p:spPr bwMode="auto">
          <a:xfrm>
            <a:off x="789140" y="456604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 name="Title 1">
            <a:extLst>
              <a:ext uri="{FF2B5EF4-FFF2-40B4-BE49-F238E27FC236}">
                <a16:creationId xmlns:a16="http://schemas.microsoft.com/office/drawing/2014/main" id="{7097571A-3074-4D90-AD56-1E3A8F9A56D7}"/>
              </a:ext>
            </a:extLst>
          </p:cNvPr>
          <p:cNvSpPr txBox="1">
            <a:spLocks noGrp="1"/>
          </p:cNvSpPr>
          <p:nvPr>
            <p:ph type="title"/>
          </p:nvPr>
        </p:nvSpPr>
        <p:spPr>
          <a:xfrm>
            <a:off x="609600" y="274638"/>
            <a:ext cx="109728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spc="-120" dirty="0">
                <a:solidFill>
                  <a:srgbClr val="002060"/>
                </a:solidFill>
                <a:latin typeface="Cambria"/>
              </a:rPr>
              <a:t>Banking &amp; Capital Markets</a:t>
            </a:r>
            <a:br>
              <a:rPr lang="en-US" sz="3200" spc="-120" dirty="0">
                <a:solidFill>
                  <a:srgbClr val="50B4C8"/>
                </a:solidFill>
                <a:latin typeface="Cambria"/>
              </a:rPr>
            </a:br>
            <a:r>
              <a:rPr lang="en-US" sz="3200" spc="-120" dirty="0">
                <a:solidFill>
                  <a:srgbClr val="002060"/>
                </a:solidFill>
                <a:latin typeface="Cambria"/>
              </a:rPr>
              <a:t>_____________________________________________________________________________</a:t>
            </a:r>
            <a:br>
              <a:rPr lang="en-US" sz="2500" b="1" dirty="0">
                <a:latin typeface="Cambria" panose="02040503050406030204" pitchFamily="18" charset="0"/>
                <a:ea typeface="Cambria" panose="02040503050406030204" pitchFamily="18" charset="0"/>
              </a:rPr>
            </a:br>
            <a:endParaRPr lang="en-GB" sz="2500" dirty="0"/>
          </a:p>
        </p:txBody>
      </p:sp>
    </p:spTree>
    <p:extLst>
      <p:ext uri="{BB962C8B-B14F-4D97-AF65-F5344CB8AC3E}">
        <p14:creationId xmlns:p14="http://schemas.microsoft.com/office/powerpoint/2010/main" val="2214159118"/>
      </p:ext>
    </p:extLst>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567720-652C-461B-A506-80F312D1F7CF}"/>
              </a:ext>
            </a:extLst>
          </p:cNvPr>
          <p:cNvSpPr>
            <a:spLocks noGrp="1"/>
          </p:cNvSpPr>
          <p:nvPr>
            <p:ph idx="1"/>
          </p:nvPr>
        </p:nvSpPr>
        <p:spPr>
          <a:xfrm>
            <a:off x="285750" y="1297172"/>
            <a:ext cx="4785980" cy="5059179"/>
          </a:xfrm>
        </p:spPr>
        <p:txBody>
          <a:bodyPr>
            <a:normAutofit lnSpcReduction="10000"/>
          </a:bodyPr>
          <a:lstStyle/>
          <a:p>
            <a:pPr marL="0" indent="0" algn="just">
              <a:buNone/>
            </a:pPr>
            <a:endParaRPr lang="en-US" sz="2000" b="1" dirty="0">
              <a:latin typeface="Cambria" panose="02040503050406030204" pitchFamily="18" charset="0"/>
              <a:ea typeface="Cambria" panose="02040503050406030204" pitchFamily="18" charset="0"/>
            </a:endParaRPr>
          </a:p>
          <a:p>
            <a:pPr algn="just">
              <a:spcBef>
                <a:spcPts val="0"/>
              </a:spcBef>
              <a:buFont typeface="Wingdings" panose="05000000000000000000" pitchFamily="2" charset="2"/>
              <a:buChar char="q"/>
            </a:pPr>
            <a:r>
              <a:rPr lang="en-US" sz="2000" b="1" dirty="0">
                <a:latin typeface="Cambria" panose="02040503050406030204" pitchFamily="18" charset="0"/>
                <a:ea typeface="Cambria" panose="02040503050406030204" pitchFamily="18" charset="0"/>
              </a:rPr>
              <a:t>Introduction of Thin </a:t>
            </a:r>
            <a:r>
              <a:rPr lang="en-US" sz="2000" b="1" dirty="0" err="1">
                <a:latin typeface="Cambria" panose="02040503050406030204" pitchFamily="18" charset="0"/>
                <a:ea typeface="Cambria" panose="02040503050406030204" pitchFamily="18" charset="0"/>
              </a:rPr>
              <a:t>Capitalisation</a:t>
            </a:r>
            <a:r>
              <a:rPr lang="en-US" sz="2000" b="1" dirty="0">
                <a:latin typeface="Cambria" panose="02040503050406030204" pitchFamily="18" charset="0"/>
                <a:ea typeface="Cambria" panose="02040503050406030204" pitchFamily="18" charset="0"/>
              </a:rPr>
              <a:t> Rules </a:t>
            </a:r>
          </a:p>
          <a:p>
            <a:pPr lvl="1" algn="just">
              <a:spcBef>
                <a:spcPts val="0"/>
              </a:spcBef>
              <a:buFont typeface="Wingdings" panose="05000000000000000000" pitchFamily="2" charset="2"/>
              <a:buChar char="§"/>
            </a:pPr>
            <a:endParaRPr lang="en-US" sz="1600" dirty="0">
              <a:latin typeface="Cambria" panose="02040503050406030204" pitchFamily="18" charset="0"/>
              <a:ea typeface="Cambria" panose="02040503050406030204" pitchFamily="18" charset="0"/>
            </a:endParaRPr>
          </a:p>
          <a:p>
            <a:pPr lvl="1" algn="just">
              <a:spcBef>
                <a:spcPts val="0"/>
              </a:spcBef>
              <a:buFont typeface="Wingdings" panose="05000000000000000000" pitchFamily="2" charset="2"/>
              <a:buChar char="§"/>
            </a:pPr>
            <a:r>
              <a:rPr lang="en-US" sz="1700" dirty="0">
                <a:latin typeface="Cambria" panose="02040503050406030204" pitchFamily="18" charset="0"/>
                <a:ea typeface="Cambria" panose="02040503050406030204" pitchFamily="18" charset="0"/>
              </a:rPr>
              <a:t>interest on foreign loans payable to connected foreign lenders will be allowable deduction in computing CIT liability where such interest is in excess of 30% of earnings before interest, taxes, depreciation and </a:t>
            </a:r>
            <a:r>
              <a:rPr lang="en-US" sz="1700" dirty="0" err="1">
                <a:latin typeface="Cambria" panose="02040503050406030204" pitchFamily="18" charset="0"/>
                <a:ea typeface="Cambria" panose="02040503050406030204" pitchFamily="18" charset="0"/>
              </a:rPr>
              <a:t>amortisation</a:t>
            </a:r>
            <a:r>
              <a:rPr lang="en-US" sz="1700" dirty="0">
                <a:latin typeface="Cambria" panose="02040503050406030204" pitchFamily="18" charset="0"/>
                <a:ea typeface="Cambria" panose="02040503050406030204" pitchFamily="18" charset="0"/>
              </a:rPr>
              <a:t> (“EBITDA”).  </a:t>
            </a:r>
          </a:p>
          <a:p>
            <a:pPr marL="457200" lvl="1" indent="0" algn="just">
              <a:spcBef>
                <a:spcPts val="0"/>
              </a:spcBef>
              <a:buNone/>
            </a:pPr>
            <a:endParaRPr lang="en-US" sz="1700" dirty="0">
              <a:latin typeface="Cambria" panose="02040503050406030204" pitchFamily="18" charset="0"/>
              <a:ea typeface="Cambria" panose="02040503050406030204" pitchFamily="18" charset="0"/>
            </a:endParaRPr>
          </a:p>
          <a:p>
            <a:pPr lvl="1" algn="just">
              <a:spcBef>
                <a:spcPts val="0"/>
              </a:spcBef>
              <a:buFont typeface="Wingdings" panose="05000000000000000000" pitchFamily="2" charset="2"/>
              <a:buChar char="§"/>
            </a:pPr>
            <a:r>
              <a:rPr lang="en-US" sz="1700" dirty="0">
                <a:latin typeface="Cambria" panose="02040503050406030204" pitchFamily="18" charset="0"/>
                <a:ea typeface="Cambria" panose="02040503050406030204" pitchFamily="18" charset="0"/>
              </a:rPr>
              <a:t>The outstanding 70% interest expenditure not deductible that year will be carried forward to the following assessment year.</a:t>
            </a:r>
          </a:p>
          <a:p>
            <a:pPr lvl="1" algn="just">
              <a:spcBef>
                <a:spcPts val="0"/>
              </a:spcBef>
              <a:buFont typeface="Wingdings" panose="05000000000000000000" pitchFamily="2" charset="2"/>
              <a:buChar char="§"/>
            </a:pPr>
            <a:endParaRPr lang="en-US" sz="1700" dirty="0">
              <a:latin typeface="Cambria" panose="02040503050406030204" pitchFamily="18" charset="0"/>
              <a:ea typeface="Cambria" panose="02040503050406030204" pitchFamily="18" charset="0"/>
            </a:endParaRPr>
          </a:p>
          <a:p>
            <a:pPr lvl="1" algn="just">
              <a:spcBef>
                <a:spcPts val="0"/>
              </a:spcBef>
              <a:buFont typeface="Wingdings" panose="05000000000000000000" pitchFamily="2" charset="2"/>
              <a:buChar char="§"/>
            </a:pPr>
            <a:r>
              <a:rPr lang="en-US" sz="1700" dirty="0">
                <a:latin typeface="Cambria" panose="02040503050406030204" pitchFamily="18" charset="0"/>
                <a:ea typeface="Cambria" panose="02040503050406030204" pitchFamily="18" charset="0"/>
              </a:rPr>
              <a:t>Does not apply to a Nigerian subsidiary of a foreign company which is engaged in the business of banking or insurance. </a:t>
            </a:r>
          </a:p>
          <a:p>
            <a:pPr marL="0" indent="0" algn="just">
              <a:spcBef>
                <a:spcPts val="0"/>
              </a:spcBef>
              <a:buNone/>
            </a:pPr>
            <a:endParaRPr lang="en-US" sz="2000" dirty="0">
              <a:latin typeface="Cambria" panose="02040503050406030204" pitchFamily="18" charset="0"/>
              <a:ea typeface="Cambria" panose="02040503050406030204" pitchFamily="18" charset="0"/>
            </a:endParaRPr>
          </a:p>
          <a:p>
            <a:pPr marL="0" indent="0" algn="just">
              <a:spcBef>
                <a:spcPts val="0"/>
              </a:spcBef>
              <a:buNone/>
            </a:pPr>
            <a:endParaRPr lang="en-US" sz="2000" dirty="0">
              <a:latin typeface="Cambria" panose="02040503050406030204" pitchFamily="18" charset="0"/>
              <a:ea typeface="Cambria" panose="02040503050406030204" pitchFamily="18" charset="0"/>
            </a:endParaRPr>
          </a:p>
          <a:p>
            <a:pPr algn="just">
              <a:spcBef>
                <a:spcPts val="0"/>
              </a:spcBef>
              <a:buFont typeface="Wingdings" panose="05000000000000000000" pitchFamily="2" charset="2"/>
              <a:buChar char="§"/>
            </a:pPr>
            <a:endParaRPr lang="en-US" sz="2000" dirty="0">
              <a:latin typeface="Cambria" panose="02040503050406030204" pitchFamily="18" charset="0"/>
              <a:ea typeface="Cambria" panose="02040503050406030204" pitchFamily="18" charset="0"/>
            </a:endParaRPr>
          </a:p>
          <a:p>
            <a:pPr algn="just">
              <a:spcBef>
                <a:spcPts val="0"/>
              </a:spcBef>
              <a:buFont typeface="Wingdings" panose="05000000000000000000" pitchFamily="2" charset="2"/>
              <a:buChar char="§"/>
            </a:pPr>
            <a:endParaRPr lang="en-US" sz="2000" dirty="0">
              <a:latin typeface="Cambria" panose="02040503050406030204" pitchFamily="18" charset="0"/>
              <a:ea typeface="Cambria" panose="02040503050406030204" pitchFamily="18" charset="0"/>
            </a:endParaRPr>
          </a:p>
          <a:p>
            <a:pPr marL="0" indent="0" algn="just">
              <a:spcBef>
                <a:spcPts val="0"/>
              </a:spcBef>
              <a:buNone/>
            </a:pPr>
            <a:endParaRPr lang="en-US" sz="2000" dirty="0">
              <a:latin typeface="Cambria" panose="020405030504060302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3FB26268-A572-4009-A858-52034951A7ED}"/>
              </a:ext>
            </a:extLst>
          </p:cNvPr>
          <p:cNvSpPr>
            <a:spLocks noGrp="1"/>
          </p:cNvSpPr>
          <p:nvPr>
            <p:ph type="sldNum" sz="quarter" idx="12"/>
          </p:nvPr>
        </p:nvSpPr>
        <p:spPr/>
        <p:txBody>
          <a:bodyPr/>
          <a:lstStyle/>
          <a:p>
            <a:pPr>
              <a:defRPr/>
            </a:pPr>
            <a:fld id="{BC1EDBED-370E-467C-8E63-115AC670746C}" type="slidenum">
              <a:rPr lang="en-US" smtClean="0">
                <a:solidFill>
                  <a:srgbClr val="FFFFFF"/>
                </a:solidFill>
              </a:rPr>
              <a:pPr>
                <a:defRPr/>
              </a:pPr>
              <a:t>21</a:t>
            </a:fld>
            <a:r>
              <a:rPr lang="en-US" b="0" dirty="0">
                <a:solidFill>
                  <a:srgbClr val="000000"/>
                </a:solidFill>
              </a:rPr>
              <a:t> </a:t>
            </a:r>
          </a:p>
        </p:txBody>
      </p:sp>
      <p:sp>
        <p:nvSpPr>
          <p:cNvPr id="5" name="TextBox 4">
            <a:extLst>
              <a:ext uri="{FF2B5EF4-FFF2-40B4-BE49-F238E27FC236}">
                <a16:creationId xmlns:a16="http://schemas.microsoft.com/office/drawing/2014/main" id="{17FE07DC-80E9-4B8D-A159-43C479025C6D}"/>
              </a:ext>
            </a:extLst>
          </p:cNvPr>
          <p:cNvSpPr txBox="1"/>
          <p:nvPr/>
        </p:nvSpPr>
        <p:spPr>
          <a:xfrm>
            <a:off x="99619" y="6413980"/>
            <a:ext cx="4248150" cy="307975"/>
          </a:xfrm>
          <a:prstGeom prst="rect">
            <a:avLst/>
          </a:prstGeom>
          <a:noFill/>
        </p:spPr>
        <p:txBody>
          <a:bodyPr>
            <a:spAutoFit/>
          </a:bodyPr>
          <a:lstStyle/>
          <a:p>
            <a:pPr algn="ctr">
              <a:defRPr/>
            </a:pPr>
            <a:r>
              <a:rPr lang="en-US" sz="1400" spc="300" dirty="0">
                <a:solidFill>
                  <a:prstClr val="white">
                    <a:lumMod val="50000"/>
                  </a:prstClr>
                </a:solidFill>
                <a:latin typeface="Cambria"/>
                <a:cs typeface="Cambria"/>
              </a:rPr>
              <a:t>Detail Commercial Solicitors</a:t>
            </a:r>
          </a:p>
        </p:txBody>
      </p:sp>
      <p:sp>
        <p:nvSpPr>
          <p:cNvPr id="15" name="Rectangle 7">
            <a:extLst>
              <a:ext uri="{FF2B5EF4-FFF2-40B4-BE49-F238E27FC236}">
                <a16:creationId xmlns:a16="http://schemas.microsoft.com/office/drawing/2014/main" id="{B804CA2F-779A-443E-B4B5-49EAE9B0AC7F}"/>
              </a:ext>
            </a:extLst>
          </p:cNvPr>
          <p:cNvSpPr>
            <a:spLocks noChangeArrowheads="1"/>
          </p:cNvSpPr>
          <p:nvPr/>
        </p:nvSpPr>
        <p:spPr bwMode="auto">
          <a:xfrm>
            <a:off x="789140" y="456604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 name="Title 1">
            <a:extLst>
              <a:ext uri="{FF2B5EF4-FFF2-40B4-BE49-F238E27FC236}">
                <a16:creationId xmlns:a16="http://schemas.microsoft.com/office/drawing/2014/main" id="{19212274-8D2B-411B-8E2C-5AB89272F887}"/>
              </a:ext>
            </a:extLst>
          </p:cNvPr>
          <p:cNvSpPr txBox="1">
            <a:spLocks noGrp="1"/>
          </p:cNvSpPr>
          <p:nvPr>
            <p:ph type="title"/>
          </p:nvPr>
        </p:nvSpPr>
        <p:spPr>
          <a:xfrm>
            <a:off x="609600" y="274638"/>
            <a:ext cx="109728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spc="-120" dirty="0">
                <a:solidFill>
                  <a:srgbClr val="002060"/>
                </a:solidFill>
                <a:latin typeface="Cambria"/>
              </a:rPr>
              <a:t>Banking &amp; Capital Markets</a:t>
            </a:r>
            <a:br>
              <a:rPr lang="en-US" sz="3200" spc="-120" dirty="0">
                <a:solidFill>
                  <a:srgbClr val="50B4C8"/>
                </a:solidFill>
                <a:latin typeface="Cambria"/>
              </a:rPr>
            </a:br>
            <a:r>
              <a:rPr lang="en-US" sz="3200" spc="-120" dirty="0">
                <a:solidFill>
                  <a:srgbClr val="002060"/>
                </a:solidFill>
                <a:latin typeface="Cambria"/>
              </a:rPr>
              <a:t>_____________________________________________________________________________</a:t>
            </a:r>
            <a:br>
              <a:rPr lang="en-US" sz="2500" b="1" dirty="0">
                <a:latin typeface="Cambria" panose="02040503050406030204" pitchFamily="18" charset="0"/>
                <a:ea typeface="Cambria" panose="02040503050406030204" pitchFamily="18" charset="0"/>
              </a:rPr>
            </a:br>
            <a:endParaRPr lang="en-GB" sz="2500" dirty="0"/>
          </a:p>
        </p:txBody>
      </p:sp>
      <p:sp>
        <p:nvSpPr>
          <p:cNvPr id="8" name="TextBox 7">
            <a:extLst>
              <a:ext uri="{FF2B5EF4-FFF2-40B4-BE49-F238E27FC236}">
                <a16:creationId xmlns:a16="http://schemas.microsoft.com/office/drawing/2014/main" id="{1D14C44C-0F86-4886-ADE3-37340A530669}"/>
              </a:ext>
            </a:extLst>
          </p:cNvPr>
          <p:cNvSpPr txBox="1"/>
          <p:nvPr/>
        </p:nvSpPr>
        <p:spPr>
          <a:xfrm>
            <a:off x="5156791" y="1297173"/>
            <a:ext cx="6528391" cy="4555093"/>
          </a:xfrm>
          <a:prstGeom prst="rect">
            <a:avLst/>
          </a:prstGeom>
          <a:noFill/>
        </p:spPr>
        <p:txBody>
          <a:bodyPr wrap="square" rtlCol="0">
            <a:spAutoFit/>
          </a:bodyPr>
          <a:lstStyle/>
          <a:p>
            <a:pPr marL="342900" indent="-342900" algn="just">
              <a:buFont typeface="Wingdings" panose="05000000000000000000" pitchFamily="2" charset="2"/>
              <a:buChar char="q"/>
            </a:pPr>
            <a:r>
              <a:rPr lang="en-US" sz="2000" b="1" dirty="0">
                <a:latin typeface="Cambria" panose="02040503050406030204" pitchFamily="18" charset="0"/>
                <a:ea typeface="Cambria" panose="02040503050406030204" pitchFamily="18" charset="0"/>
              </a:rPr>
              <a:t>Stamp Duties</a:t>
            </a:r>
          </a:p>
          <a:p>
            <a:pPr marL="742950" lvl="1" indent="-285750" algn="just">
              <a:buFont typeface="Wingdings" panose="05000000000000000000" pitchFamily="2" charset="2"/>
              <a:buChar char="§"/>
            </a:pPr>
            <a:r>
              <a:rPr lang="en-US" dirty="0">
                <a:latin typeface="Cambria" panose="02040503050406030204" pitchFamily="18" charset="0"/>
                <a:ea typeface="Cambria" panose="02040503050406030204" pitchFamily="18" charset="0"/>
              </a:rPr>
              <a:t>Receipts given by any person in a RSLT carried out under regulation issued by SEC are exempted from stamp duties.</a:t>
            </a:r>
          </a:p>
          <a:p>
            <a:pPr marL="742950" lvl="1" indent="-285750" algn="just">
              <a:buFont typeface="Wingdings" panose="05000000000000000000" pitchFamily="2" charset="2"/>
              <a:buChar char="§"/>
            </a:pPr>
            <a:endParaRPr lang="en-US" dirty="0">
              <a:latin typeface="Cambria" panose="02040503050406030204" pitchFamily="18" charset="0"/>
              <a:ea typeface="Cambria" panose="02040503050406030204" pitchFamily="18" charset="0"/>
            </a:endParaRPr>
          </a:p>
          <a:p>
            <a:pPr marL="742950" lvl="1" indent="-285750" algn="just">
              <a:buFont typeface="Wingdings" panose="05000000000000000000" pitchFamily="2" charset="2"/>
              <a:buChar char="§"/>
            </a:pPr>
            <a:r>
              <a:rPr lang="en-US" dirty="0">
                <a:latin typeface="Cambria" panose="02040503050406030204" pitchFamily="18" charset="0"/>
                <a:ea typeface="Cambria" panose="02040503050406030204" pitchFamily="18" charset="0"/>
              </a:rPr>
              <a:t>Shares or securities transferred by a lender to its approved agent or a borrower in a RSLT are exempted from stamp duties.</a:t>
            </a:r>
          </a:p>
          <a:p>
            <a:pPr marL="742950" lvl="1" indent="-285750" algn="just">
              <a:buFont typeface="Wingdings" panose="05000000000000000000" pitchFamily="2" charset="2"/>
              <a:buChar char="§"/>
            </a:pPr>
            <a:endParaRPr lang="en-US" dirty="0">
              <a:latin typeface="Cambria" panose="02040503050406030204" pitchFamily="18" charset="0"/>
              <a:ea typeface="Cambria" panose="02040503050406030204" pitchFamily="18" charset="0"/>
            </a:endParaRPr>
          </a:p>
          <a:p>
            <a:pPr marL="742950" lvl="1" indent="-285750" algn="just">
              <a:buFont typeface="Wingdings" panose="05000000000000000000" pitchFamily="2" charset="2"/>
              <a:buChar char="§"/>
            </a:pPr>
            <a:r>
              <a:rPr lang="en-US" dirty="0">
                <a:latin typeface="Cambria" panose="02040503050406030204" pitchFamily="18" charset="0"/>
                <a:ea typeface="Cambria" panose="02040503050406030204" pitchFamily="18" charset="0"/>
              </a:rPr>
              <a:t>Also, shares, stocks or securities returned to a lender or its approved agent by a borrower in pursuant to a RSLT are stamp duty exempt.</a:t>
            </a:r>
          </a:p>
          <a:p>
            <a:pPr marL="742950" lvl="1" indent="-285750" algn="just">
              <a:buFont typeface="Wingdings" panose="05000000000000000000" pitchFamily="2" charset="2"/>
              <a:buChar char="§"/>
            </a:pPr>
            <a:endParaRPr lang="en-US" dirty="0">
              <a:latin typeface="Cambria" panose="02040503050406030204" pitchFamily="18" charset="0"/>
              <a:ea typeface="Cambria" panose="02040503050406030204" pitchFamily="18" charset="0"/>
            </a:endParaRPr>
          </a:p>
          <a:p>
            <a:pPr marL="742950" lvl="1" indent="-285750" algn="just">
              <a:buFont typeface="Wingdings" panose="05000000000000000000" pitchFamily="2" charset="2"/>
              <a:buChar char="§"/>
            </a:pPr>
            <a:r>
              <a:rPr lang="en-US" dirty="0">
                <a:latin typeface="Cambria" panose="02040503050406030204" pitchFamily="18" charset="0"/>
                <a:ea typeface="Cambria" panose="02040503050406030204" pitchFamily="18" charset="0"/>
              </a:rPr>
              <a:t>All documents relating to a RSLTs carried out under regulations issued by SEC are exempted from stamp duties.</a:t>
            </a:r>
          </a:p>
        </p:txBody>
      </p:sp>
    </p:spTree>
    <p:extLst>
      <p:ext uri="{BB962C8B-B14F-4D97-AF65-F5344CB8AC3E}">
        <p14:creationId xmlns:p14="http://schemas.microsoft.com/office/powerpoint/2010/main" val="610727704"/>
      </p:ext>
    </p:extLst>
  </p:cSld>
  <p:clrMapOvr>
    <a:masterClrMapping/>
  </p:clrMapOvr>
  <p:transition spd="slow">
    <p:push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1654992" y="825996"/>
            <a:ext cx="8077200" cy="5206008"/>
          </a:xfrm>
          <a:ln w="34925">
            <a:solidFill>
              <a:srgbClr val="FFFFFF"/>
            </a:solidFill>
          </a:ln>
          <a:effectLst>
            <a:outerShdw blurRad="317500" dir="2700000" algn="ctr">
              <a:srgbClr val="000000">
                <a:alpha val="43000"/>
              </a:srgbClr>
            </a:outerShdw>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txBody>
          <a:bodyPr vert="horz" lIns="17859" tIns="17859" rIns="17859" bIns="17859" rtlCol="0">
            <a:normAutofit/>
          </a:bodyPr>
          <a:lstStyle/>
          <a:p>
            <a:pPr marL="0" indent="0">
              <a:lnSpc>
                <a:spcPct val="140000"/>
              </a:lnSpc>
              <a:buNone/>
            </a:pPr>
            <a:endParaRPr lang="en-US" sz="1400" dirty="0">
              <a:solidFill>
                <a:srgbClr val="4B4B4B"/>
              </a:solidFill>
              <a:latin typeface="ITC Lubalin Graph Book" charset="0"/>
            </a:endParaRPr>
          </a:p>
          <a:p>
            <a:pPr marL="0" indent="0">
              <a:lnSpc>
                <a:spcPct val="140000"/>
              </a:lnSpc>
              <a:buNone/>
            </a:pPr>
            <a:endParaRPr lang="en-US" sz="1400" dirty="0">
              <a:solidFill>
                <a:srgbClr val="4B4B4B"/>
              </a:solidFill>
              <a:latin typeface="ITC Lubalin Graph Book" charset="0"/>
            </a:endParaRPr>
          </a:p>
          <a:p>
            <a:pPr marL="0" indent="0">
              <a:lnSpc>
                <a:spcPct val="140000"/>
              </a:lnSpc>
              <a:buNone/>
            </a:pPr>
            <a:endParaRPr lang="en-US" sz="1400" dirty="0">
              <a:solidFill>
                <a:srgbClr val="4B4B4B"/>
              </a:solidFill>
              <a:latin typeface="ITC Lubalin Graph Book" charset="0"/>
            </a:endParaRPr>
          </a:p>
          <a:p>
            <a:pPr marL="0" indent="0">
              <a:lnSpc>
                <a:spcPct val="140000"/>
              </a:lnSpc>
              <a:buNone/>
            </a:pPr>
            <a:endParaRPr lang="en-US" sz="1400" dirty="0">
              <a:solidFill>
                <a:srgbClr val="4B4B4B"/>
              </a:solidFill>
              <a:latin typeface="ITC Lubalin Graph Book" charset="0"/>
            </a:endParaRPr>
          </a:p>
          <a:p>
            <a:pPr marL="0" indent="0">
              <a:lnSpc>
                <a:spcPct val="140000"/>
              </a:lnSpc>
              <a:buNone/>
            </a:pPr>
            <a:endParaRPr lang="en-US" sz="1400" dirty="0">
              <a:solidFill>
                <a:srgbClr val="4B4B4B"/>
              </a:solidFill>
              <a:latin typeface="ITC Lubalin Graph Book" charset="0"/>
            </a:endParaRPr>
          </a:p>
          <a:p>
            <a:pPr marL="0" indent="0" algn="ctr">
              <a:lnSpc>
                <a:spcPct val="140000"/>
              </a:lnSpc>
              <a:buNone/>
            </a:pPr>
            <a:r>
              <a:rPr lang="en-US" sz="3600" b="1" dirty="0">
                <a:solidFill>
                  <a:srgbClr val="0070C0"/>
                </a:solidFill>
                <a:latin typeface="Cambria" panose="02040503050406030204" pitchFamily="18" charset="0"/>
                <a:ea typeface="+mj-ea"/>
                <a:cs typeface="Arial" pitchFamily="34" charset="0"/>
              </a:rPr>
              <a:t>THANK YOU</a:t>
            </a:r>
          </a:p>
        </p:txBody>
      </p:sp>
      <p:sp>
        <p:nvSpPr>
          <p:cNvPr id="5" name="Slide Number Placeholder 4"/>
          <p:cNvSpPr>
            <a:spLocks noGrp="1"/>
          </p:cNvSpPr>
          <p:nvPr>
            <p:ph type="sldNum" sz="quarter" idx="12"/>
          </p:nvPr>
        </p:nvSpPr>
        <p:spPr/>
        <p:txBody>
          <a:bodyPr/>
          <a:lstStyle/>
          <a:p>
            <a:fld id="{8684B654-4CC8-4820-B630-0F86D240BEA4}" type="slidenum">
              <a:rPr lang="en-GB" smtClean="0"/>
              <a:pPr/>
              <a:t>22</a:t>
            </a:fld>
            <a:endParaRPr lang="en-GB"/>
          </a:p>
        </p:txBody>
      </p:sp>
    </p:spTree>
    <p:extLst>
      <p:ext uri="{BB962C8B-B14F-4D97-AF65-F5344CB8AC3E}">
        <p14:creationId xmlns:p14="http://schemas.microsoft.com/office/powerpoint/2010/main" val="124459142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F5B1B6E-177E-4944-ABBA-DB3E755D148B}"/>
              </a:ext>
            </a:extLst>
          </p:cNvPr>
          <p:cNvSpPr>
            <a:spLocks noGrp="1"/>
          </p:cNvSpPr>
          <p:nvPr>
            <p:ph type="ctrTitle"/>
          </p:nvPr>
        </p:nvSpPr>
        <p:spPr>
          <a:xfrm>
            <a:off x="841248" y="581891"/>
            <a:ext cx="6608460" cy="1989859"/>
          </a:xfrm>
        </p:spPr>
        <p:txBody>
          <a:bodyPr>
            <a:normAutofit fontScale="90000"/>
          </a:bodyPr>
          <a:lstStyle/>
          <a:p>
            <a:pPr algn="l"/>
            <a:r>
              <a:rPr lang="en-US" sz="3200" spc="-120" dirty="0">
                <a:solidFill>
                  <a:srgbClr val="002060"/>
                </a:solidFill>
                <a:latin typeface="Cambria"/>
              </a:rPr>
              <a:t>Overview of the Finance Act, 2019</a:t>
            </a:r>
            <a:br>
              <a:rPr lang="en-US" sz="3200" spc="-120" dirty="0">
                <a:solidFill>
                  <a:srgbClr val="50B4C8"/>
                </a:solidFill>
                <a:latin typeface="Cambria"/>
              </a:rPr>
            </a:br>
            <a:r>
              <a:rPr lang="en-US" sz="3200" spc="-120" dirty="0">
                <a:solidFill>
                  <a:srgbClr val="002060"/>
                </a:solidFill>
                <a:latin typeface="Cambria"/>
              </a:rPr>
              <a:t>__________________________________________________</a:t>
            </a:r>
            <a:br>
              <a:rPr lang="en-GB" sz="3000" b="1" dirty="0">
                <a:latin typeface="Cambria" panose="02040503050406030204" pitchFamily="18" charset="0"/>
                <a:ea typeface="Cambria" panose="02040503050406030204" pitchFamily="18" charset="0"/>
              </a:rPr>
            </a:br>
            <a:r>
              <a:rPr lang="en-GB" sz="3000" b="1" dirty="0">
                <a:latin typeface="Cambria" panose="02040503050406030204" pitchFamily="18" charset="0"/>
                <a:ea typeface="Cambria" panose="02040503050406030204" pitchFamily="18" charset="0"/>
              </a:rPr>
              <a:t> </a:t>
            </a:r>
          </a:p>
        </p:txBody>
      </p:sp>
      <p:sp>
        <p:nvSpPr>
          <p:cNvPr id="4" name="Slide Number Placeholder 3">
            <a:extLst>
              <a:ext uri="{FF2B5EF4-FFF2-40B4-BE49-F238E27FC236}">
                <a16:creationId xmlns:a16="http://schemas.microsoft.com/office/drawing/2014/main" id="{FE90BD7C-CBF2-423C-B7EF-C265FBD0AE57}"/>
              </a:ext>
            </a:extLst>
          </p:cNvPr>
          <p:cNvSpPr>
            <a:spLocks noGrp="1"/>
          </p:cNvSpPr>
          <p:nvPr>
            <p:ph type="sldNum" sz="quarter" idx="12"/>
          </p:nvPr>
        </p:nvSpPr>
        <p:spPr>
          <a:xfrm>
            <a:off x="8610600" y="6356350"/>
            <a:ext cx="2743200" cy="365125"/>
          </a:xfrm>
        </p:spPr>
        <p:txBody>
          <a:bodyPr>
            <a:normAutofit/>
          </a:bodyPr>
          <a:lstStyle/>
          <a:p>
            <a:pPr>
              <a:spcAft>
                <a:spcPts val="600"/>
              </a:spcAft>
              <a:defRPr/>
            </a:pPr>
            <a:fld id="{BC1EDBED-370E-467C-8E63-115AC670746C}" type="slidenum">
              <a:rPr lang="en-US" sz="1200" smtClean="0"/>
              <a:pPr>
                <a:spcAft>
                  <a:spcPts val="600"/>
                </a:spcAft>
                <a:defRPr/>
              </a:pPr>
              <a:t>3</a:t>
            </a:fld>
            <a:r>
              <a:rPr lang="en-US" sz="1200" b="0"/>
              <a:t> </a:t>
            </a:r>
          </a:p>
        </p:txBody>
      </p:sp>
      <p:pic>
        <p:nvPicPr>
          <p:cNvPr id="10" name="Picture 9" descr="A picture containing table, sitting, white, light&#10;&#10;Description automatically generated">
            <a:extLst>
              <a:ext uri="{FF2B5EF4-FFF2-40B4-BE49-F238E27FC236}">
                <a16:creationId xmlns:a16="http://schemas.microsoft.com/office/drawing/2014/main" id="{B45BD511-1263-4FE5-90E4-3CB9DEBB566B}"/>
              </a:ext>
            </a:extLst>
          </p:cNvPr>
          <p:cNvPicPr>
            <a:picLocks noChangeAspect="1"/>
          </p:cNvPicPr>
          <p:nvPr/>
        </p:nvPicPr>
        <p:blipFill>
          <a:blip r:embed="rId2">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tretch>
            <a:fillRect/>
          </a:stretch>
        </p:blipFill>
        <p:spPr>
          <a:xfrm>
            <a:off x="7449708" y="0"/>
            <a:ext cx="3002097" cy="2232837"/>
          </a:xfrm>
          <a:prstGeom prst="rect">
            <a:avLst/>
          </a:prstGeom>
        </p:spPr>
      </p:pic>
      <p:sp>
        <p:nvSpPr>
          <p:cNvPr id="11" name="TextBox 10">
            <a:extLst>
              <a:ext uri="{FF2B5EF4-FFF2-40B4-BE49-F238E27FC236}">
                <a16:creationId xmlns:a16="http://schemas.microsoft.com/office/drawing/2014/main" id="{2D75C004-FB4A-4361-943D-158BAD5102A5}"/>
              </a:ext>
            </a:extLst>
          </p:cNvPr>
          <p:cNvSpPr txBox="1"/>
          <p:nvPr/>
        </p:nvSpPr>
        <p:spPr>
          <a:xfrm>
            <a:off x="99619" y="6413980"/>
            <a:ext cx="4248150" cy="307975"/>
          </a:xfrm>
          <a:prstGeom prst="rect">
            <a:avLst/>
          </a:prstGeom>
          <a:noFill/>
        </p:spPr>
        <p:txBody>
          <a:bodyPr>
            <a:spAutoFit/>
          </a:bodyPr>
          <a:lstStyle/>
          <a:p>
            <a:pPr algn="ctr">
              <a:defRPr/>
            </a:pPr>
            <a:r>
              <a:rPr lang="en-US" sz="1400" spc="300" dirty="0">
                <a:solidFill>
                  <a:prstClr val="white">
                    <a:lumMod val="50000"/>
                  </a:prstClr>
                </a:solidFill>
                <a:latin typeface="Cambria"/>
                <a:cs typeface="Cambria"/>
              </a:rPr>
              <a:t>Detail Commercial Solicitors</a:t>
            </a:r>
          </a:p>
        </p:txBody>
      </p:sp>
      <p:sp>
        <p:nvSpPr>
          <p:cNvPr id="2" name="Rectangle 1">
            <a:extLst>
              <a:ext uri="{FF2B5EF4-FFF2-40B4-BE49-F238E27FC236}">
                <a16:creationId xmlns:a16="http://schemas.microsoft.com/office/drawing/2014/main" id="{309B9FA5-8227-4F7D-B426-1BA3E4615EB0}"/>
              </a:ext>
            </a:extLst>
          </p:cNvPr>
          <p:cNvSpPr/>
          <p:nvPr/>
        </p:nvSpPr>
        <p:spPr>
          <a:xfrm>
            <a:off x="565791" y="2161347"/>
            <a:ext cx="5513203" cy="5355312"/>
          </a:xfrm>
          <a:prstGeom prst="rect">
            <a:avLst/>
          </a:prstGeom>
        </p:spPr>
        <p:txBody>
          <a:bodyPr wrap="square">
            <a:spAutoFit/>
          </a:bodyPr>
          <a:lstStyle/>
          <a:p>
            <a:pPr marL="742950" marR="0" indent="-285750" algn="just">
              <a:spcBef>
                <a:spcPts val="0"/>
              </a:spcBef>
              <a:spcAft>
                <a:spcPts val="0"/>
              </a:spcAft>
              <a:buFont typeface="Wingdings" panose="05000000000000000000" pitchFamily="2" charset="2"/>
              <a:buChar char="q"/>
            </a:pPr>
            <a:r>
              <a:rPr lang="en-US" b="1" dirty="0">
                <a:latin typeface="Cambria" panose="02040503050406030204" pitchFamily="18" charset="0"/>
                <a:ea typeface="Calibri" panose="020F0502020204030204" pitchFamily="34" charset="0"/>
                <a:cs typeface="Calibri" panose="020F0502020204030204" pitchFamily="34" charset="0"/>
              </a:rPr>
              <a:t>Signed into law by the President on 13</a:t>
            </a:r>
            <a:r>
              <a:rPr lang="en-US" b="1" baseline="30000" dirty="0">
                <a:latin typeface="Cambria" panose="02040503050406030204" pitchFamily="18" charset="0"/>
                <a:ea typeface="Calibri" panose="020F0502020204030204" pitchFamily="34" charset="0"/>
                <a:cs typeface="Calibri" panose="020F0502020204030204" pitchFamily="34" charset="0"/>
              </a:rPr>
              <a:t>th</a:t>
            </a:r>
            <a:r>
              <a:rPr lang="en-US" b="1" dirty="0">
                <a:latin typeface="Cambria" panose="02040503050406030204" pitchFamily="18" charset="0"/>
                <a:ea typeface="Calibri" panose="020F0502020204030204" pitchFamily="34" charset="0"/>
                <a:cs typeface="Calibri" panose="020F0502020204030204" pitchFamily="34" charset="0"/>
              </a:rPr>
              <a:t> January 2020 and commenced on the same date. </a:t>
            </a:r>
          </a:p>
          <a:p>
            <a:pPr marL="457200" marR="0" algn="just">
              <a:spcBef>
                <a:spcPts val="0"/>
              </a:spcBef>
              <a:spcAft>
                <a:spcPts val="0"/>
              </a:spcAft>
            </a:pPr>
            <a:endParaRPr lang="en-US" b="1" dirty="0">
              <a:latin typeface="Cambria" panose="02040503050406030204" pitchFamily="18" charset="0"/>
              <a:ea typeface="Calibri" panose="020F0502020204030204" pitchFamily="34" charset="0"/>
              <a:cs typeface="Calibri" panose="020F0502020204030204" pitchFamily="34" charset="0"/>
            </a:endParaRPr>
          </a:p>
          <a:p>
            <a:pPr marL="742950" marR="0" indent="-285750" algn="just">
              <a:spcBef>
                <a:spcPts val="0"/>
              </a:spcBef>
              <a:spcAft>
                <a:spcPts val="0"/>
              </a:spcAft>
              <a:buFont typeface="Wingdings" panose="05000000000000000000" pitchFamily="2" charset="2"/>
              <a:buChar char="q"/>
            </a:pPr>
            <a:r>
              <a:rPr lang="en-US" dirty="0">
                <a:latin typeface="Cambria" panose="02040503050406030204" pitchFamily="18" charset="0"/>
                <a:ea typeface="Calibri" panose="020F0502020204030204" pitchFamily="34" charset="0"/>
                <a:cs typeface="Calibri" panose="020F0502020204030204" pitchFamily="34" charset="0"/>
              </a:rPr>
              <a:t>The Finance Act made sweeping changes to the provisions of the: </a:t>
            </a:r>
          </a:p>
          <a:p>
            <a:pPr marL="742950" marR="0" indent="-285750" algn="just">
              <a:spcBef>
                <a:spcPts val="0"/>
              </a:spcBef>
              <a:spcAft>
                <a:spcPts val="0"/>
              </a:spcAft>
              <a:buFont typeface="Wingdings" panose="05000000000000000000" pitchFamily="2" charset="2"/>
              <a:buChar char="q"/>
            </a:pPr>
            <a:endParaRPr lang="en-US" dirty="0">
              <a:latin typeface="Cambria" panose="02040503050406030204" pitchFamily="18" charset="0"/>
              <a:ea typeface="Calibri" panose="020F0502020204030204" pitchFamily="34" charset="0"/>
              <a:cs typeface="Calibri" panose="020F0502020204030204" pitchFamily="34" charset="0"/>
            </a:endParaRPr>
          </a:p>
          <a:p>
            <a:pPr marL="1033463" marR="0" indent="-342900" algn="just">
              <a:spcBef>
                <a:spcPts val="0"/>
              </a:spcBef>
              <a:spcAft>
                <a:spcPts val="0"/>
              </a:spcAft>
              <a:buFont typeface="+mj-lt"/>
              <a:buAutoNum type="alphaLcParenR"/>
            </a:pPr>
            <a:r>
              <a:rPr lang="en-US" dirty="0">
                <a:latin typeface="Cambria" panose="02040503050406030204" pitchFamily="18" charset="0"/>
                <a:ea typeface="Calibri" panose="020F0502020204030204" pitchFamily="34" charset="0"/>
                <a:cs typeface="Calibri" panose="020F0502020204030204" pitchFamily="34" charset="0"/>
              </a:rPr>
              <a:t>Companies Income Tax Act </a:t>
            </a:r>
            <a:r>
              <a:rPr lang="en-US" b="1" dirty="0">
                <a:latin typeface="Cambria" panose="02040503050406030204" pitchFamily="18" charset="0"/>
                <a:ea typeface="Calibri" panose="020F0502020204030204" pitchFamily="34" charset="0"/>
                <a:cs typeface="Calibri" panose="020F0502020204030204" pitchFamily="34" charset="0"/>
              </a:rPr>
              <a:t>(“CITA”);</a:t>
            </a:r>
            <a:r>
              <a:rPr lang="en-US" dirty="0">
                <a:latin typeface="Cambria" panose="02040503050406030204" pitchFamily="18" charset="0"/>
                <a:ea typeface="Calibri" panose="020F0502020204030204" pitchFamily="34" charset="0"/>
                <a:cs typeface="Calibri" panose="020F0502020204030204" pitchFamily="34" charset="0"/>
              </a:rPr>
              <a:t> </a:t>
            </a:r>
          </a:p>
          <a:p>
            <a:pPr marL="1033463" marR="0" indent="-342900" algn="just">
              <a:spcBef>
                <a:spcPts val="0"/>
              </a:spcBef>
              <a:spcAft>
                <a:spcPts val="0"/>
              </a:spcAft>
              <a:buFont typeface="+mj-lt"/>
              <a:buAutoNum type="alphaLcParenR"/>
            </a:pPr>
            <a:r>
              <a:rPr lang="en-US" dirty="0">
                <a:latin typeface="Cambria" panose="02040503050406030204" pitchFamily="18" charset="0"/>
                <a:ea typeface="Calibri" panose="020F0502020204030204" pitchFamily="34" charset="0"/>
                <a:cs typeface="Calibri" panose="020F0502020204030204" pitchFamily="34" charset="0"/>
              </a:rPr>
              <a:t>Value Added Tax Act </a:t>
            </a:r>
            <a:r>
              <a:rPr lang="en-US" b="1" dirty="0">
                <a:latin typeface="Cambria" panose="02040503050406030204" pitchFamily="18" charset="0"/>
                <a:ea typeface="Calibri" panose="020F0502020204030204" pitchFamily="34" charset="0"/>
                <a:cs typeface="Calibri" panose="020F0502020204030204" pitchFamily="34" charset="0"/>
              </a:rPr>
              <a:t>(“VAT Act”);</a:t>
            </a:r>
            <a:endParaRPr lang="en-US" dirty="0">
              <a:latin typeface="Cambria" panose="02040503050406030204" pitchFamily="18" charset="0"/>
              <a:ea typeface="Calibri" panose="020F0502020204030204" pitchFamily="34" charset="0"/>
              <a:cs typeface="Calibri" panose="020F0502020204030204" pitchFamily="34" charset="0"/>
            </a:endParaRPr>
          </a:p>
          <a:p>
            <a:pPr marL="1033463" marR="0" indent="-342900" algn="just">
              <a:spcBef>
                <a:spcPts val="0"/>
              </a:spcBef>
              <a:spcAft>
                <a:spcPts val="0"/>
              </a:spcAft>
              <a:buFont typeface="+mj-lt"/>
              <a:buAutoNum type="alphaLcParenR"/>
            </a:pPr>
            <a:r>
              <a:rPr lang="en-US" dirty="0">
                <a:latin typeface="Cambria" panose="02040503050406030204" pitchFamily="18" charset="0"/>
                <a:ea typeface="Calibri" panose="020F0502020204030204" pitchFamily="34" charset="0"/>
                <a:cs typeface="Calibri" panose="020F0502020204030204" pitchFamily="34" charset="0"/>
              </a:rPr>
              <a:t>Petroleum Profit Tax Act </a:t>
            </a:r>
            <a:r>
              <a:rPr lang="en-US" b="1" dirty="0">
                <a:latin typeface="Cambria" panose="02040503050406030204" pitchFamily="18" charset="0"/>
                <a:ea typeface="Calibri" panose="020F0502020204030204" pitchFamily="34" charset="0"/>
                <a:cs typeface="Calibri" panose="020F0502020204030204" pitchFamily="34" charset="0"/>
              </a:rPr>
              <a:t>(“PPTA”);</a:t>
            </a:r>
            <a:endParaRPr lang="en-US" dirty="0">
              <a:latin typeface="Cambria" panose="02040503050406030204" pitchFamily="18" charset="0"/>
              <a:ea typeface="Calibri" panose="020F0502020204030204" pitchFamily="34" charset="0"/>
              <a:cs typeface="Calibri" panose="020F0502020204030204" pitchFamily="34" charset="0"/>
            </a:endParaRPr>
          </a:p>
          <a:p>
            <a:pPr marL="1033463" marR="0" indent="-342900" algn="just">
              <a:spcBef>
                <a:spcPts val="0"/>
              </a:spcBef>
              <a:spcAft>
                <a:spcPts val="0"/>
              </a:spcAft>
              <a:buFont typeface="+mj-lt"/>
              <a:buAutoNum type="alphaLcParenR"/>
            </a:pPr>
            <a:r>
              <a:rPr lang="en-US" dirty="0">
                <a:latin typeface="Cambria" panose="02040503050406030204" pitchFamily="18" charset="0"/>
                <a:ea typeface="Calibri" panose="020F0502020204030204" pitchFamily="34" charset="0"/>
                <a:cs typeface="Calibri" panose="020F0502020204030204" pitchFamily="34" charset="0"/>
              </a:rPr>
              <a:t>Stamp Duties Act, Personal Income Tax Act </a:t>
            </a:r>
            <a:r>
              <a:rPr lang="en-US" b="1" dirty="0">
                <a:latin typeface="Cambria" panose="02040503050406030204" pitchFamily="18" charset="0"/>
                <a:ea typeface="Calibri" panose="020F0502020204030204" pitchFamily="34" charset="0"/>
                <a:cs typeface="Calibri" panose="020F0502020204030204" pitchFamily="34" charset="0"/>
              </a:rPr>
              <a:t>(“PITA”);</a:t>
            </a:r>
            <a:endParaRPr lang="en-US" dirty="0">
              <a:latin typeface="Cambria" panose="02040503050406030204" pitchFamily="18" charset="0"/>
              <a:ea typeface="Calibri" panose="020F0502020204030204" pitchFamily="34" charset="0"/>
              <a:cs typeface="Calibri" panose="020F0502020204030204" pitchFamily="34" charset="0"/>
            </a:endParaRPr>
          </a:p>
          <a:p>
            <a:pPr marL="1033463" marR="0" indent="-342900" algn="just">
              <a:spcBef>
                <a:spcPts val="0"/>
              </a:spcBef>
              <a:spcAft>
                <a:spcPts val="0"/>
              </a:spcAft>
              <a:buFont typeface="+mj-lt"/>
              <a:buAutoNum type="alphaLcParenR"/>
            </a:pPr>
            <a:r>
              <a:rPr lang="en-US" dirty="0">
                <a:latin typeface="Cambria" panose="02040503050406030204" pitchFamily="18" charset="0"/>
                <a:ea typeface="Calibri" panose="020F0502020204030204" pitchFamily="34" charset="0"/>
                <a:cs typeface="Calibri" panose="020F0502020204030204" pitchFamily="34" charset="0"/>
              </a:rPr>
              <a:t>Capital Gains Tax Act </a:t>
            </a:r>
            <a:r>
              <a:rPr lang="en-US" b="1" dirty="0">
                <a:latin typeface="Cambria" panose="02040503050406030204" pitchFamily="18" charset="0"/>
                <a:ea typeface="Calibri" panose="020F0502020204030204" pitchFamily="34" charset="0"/>
                <a:cs typeface="Calibri" panose="020F0502020204030204" pitchFamily="34" charset="0"/>
              </a:rPr>
              <a:t>(“CGT Act”); </a:t>
            </a:r>
            <a:r>
              <a:rPr lang="en-US" dirty="0">
                <a:latin typeface="Cambria" panose="02040503050406030204" pitchFamily="18" charset="0"/>
                <a:ea typeface="Calibri" panose="020F0502020204030204" pitchFamily="34" charset="0"/>
                <a:cs typeface="Calibri" panose="020F0502020204030204" pitchFamily="34" charset="0"/>
              </a:rPr>
              <a:t>and</a:t>
            </a:r>
          </a:p>
          <a:p>
            <a:pPr marL="1033463" marR="0" indent="-342900" algn="just">
              <a:spcBef>
                <a:spcPts val="0"/>
              </a:spcBef>
              <a:spcAft>
                <a:spcPts val="0"/>
              </a:spcAft>
              <a:buFont typeface="+mj-lt"/>
              <a:buAutoNum type="alphaLcParenR"/>
            </a:pPr>
            <a:r>
              <a:rPr lang="en-US" dirty="0">
                <a:latin typeface="Cambria" panose="02040503050406030204" pitchFamily="18" charset="0"/>
                <a:ea typeface="Calibri" panose="020F0502020204030204" pitchFamily="34" charset="0"/>
                <a:cs typeface="Calibri" panose="020F0502020204030204" pitchFamily="34" charset="0"/>
              </a:rPr>
              <a:t>Customs, Excise Tariff, Etc. (Consolidation) Act. </a:t>
            </a:r>
          </a:p>
          <a:p>
            <a:pPr marL="742950" marR="0" indent="-285750" algn="just">
              <a:spcBef>
                <a:spcPts val="0"/>
              </a:spcBef>
              <a:spcAft>
                <a:spcPts val="0"/>
              </a:spcAft>
              <a:buFont typeface="Wingdings" panose="05000000000000000000" pitchFamily="2" charset="2"/>
              <a:buChar char="q"/>
            </a:pPr>
            <a:endParaRPr lang="en-US" dirty="0">
              <a:latin typeface="Cambria" panose="02040503050406030204" pitchFamily="18" charset="0"/>
              <a:ea typeface="Calibri" panose="020F0502020204030204" pitchFamily="34" charset="0"/>
              <a:cs typeface="Calibri" panose="020F0502020204030204" pitchFamily="34" charset="0"/>
            </a:endParaRPr>
          </a:p>
          <a:p>
            <a:pPr marL="457200" marR="0" algn="just">
              <a:spcBef>
                <a:spcPts val="0"/>
              </a:spcBef>
              <a:spcAft>
                <a:spcPts val="0"/>
              </a:spcAft>
            </a:pPr>
            <a:endParaRPr lang="en-US" dirty="0">
              <a:latin typeface="Cambria" panose="02040503050406030204" pitchFamily="18" charset="0"/>
              <a:ea typeface="Calibri" panose="020F0502020204030204" pitchFamily="34" charset="0"/>
              <a:cs typeface="Calibri" panose="020F0502020204030204" pitchFamily="34" charset="0"/>
            </a:endParaRPr>
          </a:p>
          <a:p>
            <a:pPr marL="457200" marR="0" algn="just">
              <a:spcBef>
                <a:spcPts val="0"/>
              </a:spcBef>
              <a:spcAft>
                <a:spcPts val="0"/>
              </a:spcAft>
            </a:pPr>
            <a:endParaRPr lang="en-US" dirty="0">
              <a:latin typeface="Cambria" panose="02040503050406030204" pitchFamily="18" charset="0"/>
              <a:ea typeface="Calibri" panose="020F0502020204030204" pitchFamily="34" charset="0"/>
              <a:cs typeface="Calibri" panose="020F0502020204030204" pitchFamily="34" charset="0"/>
            </a:endParaRPr>
          </a:p>
          <a:p>
            <a:pPr marL="457200" marR="0" algn="just">
              <a:spcBef>
                <a:spcPts val="0"/>
              </a:spcBef>
              <a:spcAft>
                <a:spcPts val="0"/>
              </a:spcAft>
            </a:pPr>
            <a:endParaRPr lang="en-US" dirty="0">
              <a:latin typeface="Cambria" panose="02040503050406030204" pitchFamily="18" charset="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8F9C1F69-3CB1-4BF4-A0CA-6508479F29F5}"/>
              </a:ext>
            </a:extLst>
          </p:cNvPr>
          <p:cNvSpPr txBox="1"/>
          <p:nvPr/>
        </p:nvSpPr>
        <p:spPr>
          <a:xfrm>
            <a:off x="5986130" y="2161347"/>
            <a:ext cx="5364621" cy="4247317"/>
          </a:xfrm>
          <a:prstGeom prst="rect">
            <a:avLst/>
          </a:prstGeom>
          <a:noFill/>
        </p:spPr>
        <p:txBody>
          <a:bodyPr wrap="square" rtlCol="0">
            <a:spAutoFit/>
          </a:bodyPr>
          <a:lstStyle/>
          <a:p>
            <a:pPr marL="742950" lvl="0" indent="-285750" algn="just">
              <a:buFont typeface="Wingdings" panose="05000000000000000000" pitchFamily="2" charset="2"/>
              <a:buChar char="q"/>
            </a:pPr>
            <a:r>
              <a:rPr lang="en-US" b="1" dirty="0">
                <a:solidFill>
                  <a:prstClr val="black"/>
                </a:solidFill>
                <a:latin typeface="Cambria" panose="02040503050406030204" pitchFamily="18" charset="0"/>
                <a:ea typeface="Calibri" panose="020F0502020204030204" pitchFamily="34" charset="0"/>
                <a:cs typeface="Calibri" panose="020F0502020204030204" pitchFamily="34" charset="0"/>
              </a:rPr>
              <a:t>Objectives of the Finance Act</a:t>
            </a:r>
            <a:r>
              <a:rPr lang="en-US" dirty="0">
                <a:solidFill>
                  <a:prstClr val="black"/>
                </a:solidFill>
                <a:latin typeface="Cambria" panose="02040503050406030204" pitchFamily="18" charset="0"/>
                <a:ea typeface="Calibri" panose="020F0502020204030204" pitchFamily="34" charset="0"/>
                <a:cs typeface="Calibri" panose="020F0502020204030204" pitchFamily="34" charset="0"/>
              </a:rPr>
              <a:t>:</a:t>
            </a:r>
          </a:p>
          <a:p>
            <a:pPr marL="457200" lvl="0" algn="just"/>
            <a:endParaRPr lang="en-US" dirty="0">
              <a:solidFill>
                <a:prstClr val="black"/>
              </a:solidFill>
              <a:latin typeface="Cambria" panose="02040503050406030204" pitchFamily="18" charset="0"/>
              <a:ea typeface="Calibri" panose="020F0502020204030204" pitchFamily="34" charset="0"/>
              <a:cs typeface="Calibri" panose="020F0502020204030204" pitchFamily="34" charset="0"/>
            </a:endParaRPr>
          </a:p>
          <a:p>
            <a:pPr marL="800100" lvl="0" indent="-342900" algn="just">
              <a:buFont typeface="+mj-lt"/>
              <a:buAutoNum type="alphaLcParenR"/>
            </a:pPr>
            <a:r>
              <a:rPr lang="en-US" dirty="0">
                <a:solidFill>
                  <a:prstClr val="black"/>
                </a:solidFill>
                <a:latin typeface="Cambria" panose="02040503050406030204" pitchFamily="18" charset="0"/>
                <a:ea typeface="Calibri" panose="020F0502020204030204" pitchFamily="34" charset="0"/>
                <a:cs typeface="Calibri" panose="020F0502020204030204" pitchFamily="34" charset="0"/>
              </a:rPr>
              <a:t>Promote fiscal equity by mitigating instances of regressive taxation;</a:t>
            </a:r>
          </a:p>
          <a:p>
            <a:pPr marL="800100" lvl="0" indent="-342900" algn="just">
              <a:buFont typeface="+mj-lt"/>
              <a:buAutoNum type="alphaLcParenR"/>
            </a:pPr>
            <a:endParaRPr lang="en-US" dirty="0">
              <a:solidFill>
                <a:prstClr val="black"/>
              </a:solidFill>
              <a:latin typeface="Cambria" panose="02040503050406030204" pitchFamily="18" charset="0"/>
              <a:ea typeface="Calibri" panose="020F0502020204030204" pitchFamily="34" charset="0"/>
              <a:cs typeface="Calibri" panose="020F0502020204030204" pitchFamily="34" charset="0"/>
            </a:endParaRPr>
          </a:p>
          <a:p>
            <a:pPr marL="800100" lvl="0" indent="-342900" algn="just">
              <a:buFont typeface="+mj-lt"/>
              <a:buAutoNum type="alphaLcParenR"/>
            </a:pPr>
            <a:r>
              <a:rPr lang="en-US" dirty="0">
                <a:solidFill>
                  <a:prstClr val="black"/>
                </a:solidFill>
                <a:latin typeface="Cambria" panose="02040503050406030204" pitchFamily="18" charset="0"/>
                <a:ea typeface="Calibri" panose="020F0502020204030204" pitchFamily="34" charset="0"/>
                <a:cs typeface="Calibri" panose="020F0502020204030204" pitchFamily="34" charset="0"/>
              </a:rPr>
              <a:t>Reform domestic tax laws to align with global best practices;</a:t>
            </a:r>
          </a:p>
          <a:p>
            <a:pPr marL="800100" lvl="0" indent="-342900" algn="just">
              <a:buFont typeface="+mj-lt"/>
              <a:buAutoNum type="alphaLcParenR"/>
            </a:pPr>
            <a:endParaRPr lang="en-US" dirty="0">
              <a:solidFill>
                <a:prstClr val="black"/>
              </a:solidFill>
              <a:latin typeface="Cambria" panose="02040503050406030204" pitchFamily="18" charset="0"/>
              <a:ea typeface="Calibri" panose="020F0502020204030204" pitchFamily="34" charset="0"/>
              <a:cs typeface="Calibri" panose="020F0502020204030204" pitchFamily="34" charset="0"/>
            </a:endParaRPr>
          </a:p>
          <a:p>
            <a:pPr marL="800100" lvl="0" indent="-342900" algn="just">
              <a:buFont typeface="+mj-lt"/>
              <a:buAutoNum type="alphaLcParenR"/>
            </a:pPr>
            <a:r>
              <a:rPr lang="en-US" dirty="0">
                <a:solidFill>
                  <a:prstClr val="black"/>
                </a:solidFill>
                <a:latin typeface="Cambria" panose="02040503050406030204" pitchFamily="18" charset="0"/>
                <a:ea typeface="Calibri" panose="020F0502020204030204" pitchFamily="34" charset="0"/>
                <a:cs typeface="Calibri" panose="020F0502020204030204" pitchFamily="34" charset="0"/>
              </a:rPr>
              <a:t>Introduce tax incentives for investments in infrastructure and capital markets;</a:t>
            </a:r>
          </a:p>
          <a:p>
            <a:pPr marL="800100" lvl="0" indent="-342900" algn="just">
              <a:buFont typeface="+mj-lt"/>
              <a:buAutoNum type="alphaLcParenR"/>
            </a:pPr>
            <a:endParaRPr lang="en-US" dirty="0">
              <a:solidFill>
                <a:prstClr val="black"/>
              </a:solidFill>
              <a:latin typeface="Cambria" panose="02040503050406030204" pitchFamily="18" charset="0"/>
              <a:ea typeface="Calibri" panose="020F0502020204030204" pitchFamily="34" charset="0"/>
              <a:cs typeface="Calibri" panose="020F0502020204030204" pitchFamily="34" charset="0"/>
            </a:endParaRPr>
          </a:p>
          <a:p>
            <a:pPr marL="800100" lvl="0" indent="-342900" algn="just">
              <a:buFont typeface="+mj-lt"/>
              <a:buAutoNum type="alphaLcParenR"/>
            </a:pPr>
            <a:r>
              <a:rPr lang="en-US" dirty="0">
                <a:solidFill>
                  <a:prstClr val="black"/>
                </a:solidFill>
                <a:latin typeface="Cambria" panose="02040503050406030204" pitchFamily="18" charset="0"/>
                <a:ea typeface="Calibri" panose="020F0502020204030204" pitchFamily="34" charset="0"/>
                <a:cs typeface="Calibri" panose="020F0502020204030204" pitchFamily="34" charset="0"/>
              </a:rPr>
              <a:t>Support small businesses in line with the ongoing ease of doing business reforms; and</a:t>
            </a:r>
          </a:p>
          <a:p>
            <a:pPr marL="800100" lvl="0" indent="-342900" algn="just">
              <a:buFont typeface="+mj-lt"/>
              <a:buAutoNum type="alphaLcParenR"/>
            </a:pPr>
            <a:endParaRPr lang="en-US" dirty="0">
              <a:solidFill>
                <a:prstClr val="black"/>
              </a:solidFill>
              <a:latin typeface="Cambria" panose="02040503050406030204" pitchFamily="18" charset="0"/>
              <a:ea typeface="Calibri" panose="020F0502020204030204" pitchFamily="34" charset="0"/>
              <a:cs typeface="Calibri" panose="020F0502020204030204" pitchFamily="34" charset="0"/>
            </a:endParaRPr>
          </a:p>
          <a:p>
            <a:pPr marL="800100" lvl="0" indent="-342900" algn="just">
              <a:buFont typeface="+mj-lt"/>
              <a:buAutoNum type="alphaLcParenR"/>
            </a:pPr>
            <a:r>
              <a:rPr lang="en-US" dirty="0">
                <a:solidFill>
                  <a:prstClr val="black"/>
                </a:solidFill>
                <a:latin typeface="Cambria" panose="02040503050406030204" pitchFamily="18" charset="0"/>
                <a:ea typeface="Calibri" panose="020F0502020204030204" pitchFamily="34" charset="0"/>
                <a:cs typeface="Calibri" panose="020F0502020204030204" pitchFamily="34" charset="0"/>
              </a:rPr>
              <a:t>Raise revenue for government.</a:t>
            </a:r>
          </a:p>
        </p:txBody>
      </p:sp>
    </p:spTree>
    <p:extLst>
      <p:ext uri="{BB962C8B-B14F-4D97-AF65-F5344CB8AC3E}">
        <p14:creationId xmlns:p14="http://schemas.microsoft.com/office/powerpoint/2010/main" val="148814652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B776A-E945-4A02-86B7-834A6AC1A1C3}"/>
              </a:ext>
            </a:extLst>
          </p:cNvPr>
          <p:cNvSpPr>
            <a:spLocks noGrp="1"/>
          </p:cNvSpPr>
          <p:nvPr>
            <p:ph type="title"/>
          </p:nvPr>
        </p:nvSpPr>
        <p:spPr>
          <a:xfrm>
            <a:off x="461375" y="557690"/>
            <a:ext cx="11269249" cy="987649"/>
          </a:xfrm>
        </p:spPr>
        <p:txBody>
          <a:bodyPr>
            <a:noAutofit/>
          </a:bodyPr>
          <a:lstStyle/>
          <a:p>
            <a:r>
              <a:rPr lang="en-US" sz="3200" spc="-120" dirty="0">
                <a:solidFill>
                  <a:srgbClr val="002060"/>
                </a:solidFill>
                <a:latin typeface="Cambria"/>
              </a:rPr>
              <a:t>Implications of Changes Made to CITA</a:t>
            </a:r>
            <a:br>
              <a:rPr lang="en-US" sz="3200" spc="-120" dirty="0">
                <a:solidFill>
                  <a:srgbClr val="50B4C8"/>
                </a:solidFill>
                <a:latin typeface="Cambria"/>
              </a:rPr>
            </a:br>
            <a:r>
              <a:rPr lang="en-US" sz="3200" spc="-120" dirty="0">
                <a:solidFill>
                  <a:srgbClr val="002060"/>
                </a:solidFill>
                <a:latin typeface="Cambria"/>
              </a:rPr>
              <a:t>_____________________________________________________________________________</a:t>
            </a:r>
            <a:br>
              <a:rPr lang="en-US" sz="2500" b="1" dirty="0">
                <a:latin typeface="Cambria" panose="02040503050406030204" pitchFamily="18" charset="0"/>
                <a:ea typeface="Cambria" panose="02040503050406030204" pitchFamily="18" charset="0"/>
              </a:rPr>
            </a:br>
            <a:endParaRPr lang="en-GB" sz="2500" dirty="0"/>
          </a:p>
        </p:txBody>
      </p:sp>
      <p:sp>
        <p:nvSpPr>
          <p:cNvPr id="3" name="Content Placeholder 2">
            <a:extLst>
              <a:ext uri="{FF2B5EF4-FFF2-40B4-BE49-F238E27FC236}">
                <a16:creationId xmlns:a16="http://schemas.microsoft.com/office/drawing/2014/main" id="{13756CF6-373B-46AD-9B82-9DAD2977C636}"/>
              </a:ext>
            </a:extLst>
          </p:cNvPr>
          <p:cNvSpPr>
            <a:spLocks noGrp="1"/>
          </p:cNvSpPr>
          <p:nvPr>
            <p:ph idx="1"/>
          </p:nvPr>
        </p:nvSpPr>
        <p:spPr>
          <a:xfrm>
            <a:off x="609601" y="1530053"/>
            <a:ext cx="10972799" cy="5037914"/>
          </a:xfrm>
        </p:spPr>
        <p:txBody>
          <a:bodyPr>
            <a:normAutofit/>
          </a:bodyPr>
          <a:lstStyle/>
          <a:p>
            <a:pPr algn="just">
              <a:buFont typeface="Wingdings" panose="05000000000000000000" pitchFamily="2" charset="2"/>
              <a:buChar char="q"/>
            </a:pPr>
            <a:r>
              <a:rPr lang="en-US" sz="2000" b="1" dirty="0">
                <a:latin typeface="Cambria" panose="02040503050406030204" pitchFamily="18" charset="0"/>
                <a:ea typeface="Cambria" panose="02040503050406030204" pitchFamily="18" charset="0"/>
              </a:rPr>
              <a:t>Tax Identification Number (TIN) - </a:t>
            </a:r>
            <a:r>
              <a:rPr lang="en-US" sz="2000" dirty="0">
                <a:latin typeface="Cambria" panose="02040503050406030204" pitchFamily="18" charset="0"/>
                <a:ea typeface="Cambria" panose="02040503050406030204" pitchFamily="18" charset="0"/>
              </a:rPr>
              <a:t>now statutorily required to operate an account in Nigeria and to be quoted in all business transactions and documents by the taxable company. </a:t>
            </a:r>
          </a:p>
          <a:p>
            <a:pPr algn="just">
              <a:buFont typeface="Wingdings" panose="05000000000000000000" pitchFamily="2" charset="2"/>
              <a:buChar char="q"/>
            </a:pPr>
            <a:endParaRPr lang="en-US" sz="2000" dirty="0">
              <a:latin typeface="Cambria" panose="02040503050406030204" pitchFamily="18" charset="0"/>
              <a:ea typeface="Cambria" panose="02040503050406030204" pitchFamily="18" charset="0"/>
            </a:endParaRPr>
          </a:p>
          <a:p>
            <a:pPr algn="just">
              <a:buFont typeface="Wingdings" panose="05000000000000000000" pitchFamily="2" charset="2"/>
              <a:buChar char="q"/>
            </a:pPr>
            <a:r>
              <a:rPr lang="en-US" sz="2000" b="1" dirty="0">
                <a:latin typeface="Cambria" panose="02040503050406030204" pitchFamily="18" charset="0"/>
                <a:ea typeface="Cambria" panose="02040503050406030204" pitchFamily="18" charset="0"/>
              </a:rPr>
              <a:t>Non-resident Companies </a:t>
            </a:r>
            <a:r>
              <a:rPr lang="en-US" sz="2000" dirty="0">
                <a:latin typeface="Cambria" panose="02040503050406030204" pitchFamily="18" charset="0"/>
                <a:ea typeface="Cambria" panose="02040503050406030204" pitchFamily="18" charset="0"/>
              </a:rPr>
              <a:t>- The basis of taxation of non-resident companies expanded. </a:t>
            </a:r>
          </a:p>
          <a:p>
            <a:pPr indent="0" algn="just">
              <a:buNone/>
            </a:pPr>
            <a:endParaRPr lang="en-US" sz="2000" b="1" dirty="0">
              <a:latin typeface="Cambria" panose="02040503050406030204" pitchFamily="18" charset="0"/>
              <a:ea typeface="Cambria" panose="02040503050406030204" pitchFamily="18" charset="0"/>
            </a:endParaRPr>
          </a:p>
          <a:p>
            <a:pPr marL="685800" algn="just"/>
            <a:r>
              <a:rPr lang="en-US" sz="2000" b="1" dirty="0">
                <a:latin typeface="Cambria" panose="02040503050406030204" pitchFamily="18" charset="0"/>
                <a:ea typeface="Cambria" panose="02040503050406030204" pitchFamily="18" charset="0"/>
              </a:rPr>
              <a:t>technical, management, consultancy or professional services from offshore locations to persons in Nigeria</a:t>
            </a:r>
            <a:endParaRPr lang="en-US" sz="2000" dirty="0">
              <a:latin typeface="Cambria" panose="02040503050406030204" pitchFamily="18" charset="0"/>
              <a:ea typeface="Cambria" panose="02040503050406030204" pitchFamily="18" charset="0"/>
            </a:endParaRPr>
          </a:p>
          <a:p>
            <a:pPr marL="685800" algn="just"/>
            <a:r>
              <a:rPr lang="en-US" sz="2000" b="1" i="1" dirty="0">
                <a:latin typeface="Cambria" panose="02040503050406030204" pitchFamily="18" charset="0"/>
                <a:ea typeface="Cambria" panose="02040503050406030204" pitchFamily="18" charset="0"/>
              </a:rPr>
              <a:t>significant economic presence </a:t>
            </a:r>
            <a:r>
              <a:rPr lang="en-US" sz="2000" dirty="0">
                <a:latin typeface="Cambria" panose="02040503050406030204" pitchFamily="18" charset="0"/>
                <a:ea typeface="Cambria" panose="02040503050406030204" pitchFamily="18" charset="0"/>
              </a:rPr>
              <a:t>in Nigeria as determined by the Finance Minister. </a:t>
            </a:r>
          </a:p>
          <a:p>
            <a:pPr algn="just">
              <a:buFont typeface="Wingdings" panose="05000000000000000000" pitchFamily="2" charset="2"/>
              <a:buChar char="q"/>
            </a:pPr>
            <a:endParaRPr lang="en-US" sz="2000" dirty="0">
              <a:latin typeface="Cambria" panose="02040503050406030204" pitchFamily="18" charset="0"/>
              <a:ea typeface="Cambria" panose="02040503050406030204" pitchFamily="18" charset="0"/>
            </a:endParaRPr>
          </a:p>
          <a:p>
            <a:pPr algn="just">
              <a:buFont typeface="Wingdings" panose="05000000000000000000" pitchFamily="2" charset="2"/>
              <a:buChar char="q"/>
            </a:pPr>
            <a:r>
              <a:rPr lang="en-US" sz="2000" b="1" dirty="0">
                <a:latin typeface="Cambria" panose="02040503050406030204" pitchFamily="18" charset="0"/>
                <a:ea typeface="Cambria" panose="02040503050406030204" pitchFamily="18" charset="0"/>
              </a:rPr>
              <a:t>Excessive Dividend Tax - </a:t>
            </a:r>
            <a:r>
              <a:rPr lang="en-US" sz="2000" dirty="0">
                <a:latin typeface="Cambria" panose="02040503050406030204" pitchFamily="18" charset="0"/>
                <a:ea typeface="Cambria" panose="02040503050406030204" pitchFamily="18" charset="0"/>
              </a:rPr>
              <a:t>now expunged from CITA. Accordingly, dividends paid out from retained earnings that have suffered tax will no longer be subject to further tax.</a:t>
            </a:r>
          </a:p>
          <a:p>
            <a:pPr algn="just">
              <a:buFont typeface="Wingdings" panose="05000000000000000000" pitchFamily="2" charset="2"/>
              <a:buChar char="q"/>
            </a:pPr>
            <a:endParaRPr lang="en-US" sz="2000" dirty="0">
              <a:latin typeface="Cambria" panose="02040503050406030204" pitchFamily="18" charset="0"/>
              <a:ea typeface="Cambria" panose="02040503050406030204" pitchFamily="18" charset="0"/>
            </a:endParaRPr>
          </a:p>
          <a:p>
            <a:pPr algn="just">
              <a:buFont typeface="Wingdings" panose="05000000000000000000" pitchFamily="2" charset="2"/>
              <a:buChar char="q"/>
            </a:pPr>
            <a:r>
              <a:rPr lang="en-US" sz="2000" b="1" dirty="0">
                <a:latin typeface="Cambria" panose="02040503050406030204" pitchFamily="18" charset="0"/>
                <a:ea typeface="Cambria" panose="02040503050406030204" pitchFamily="18" charset="0"/>
              </a:rPr>
              <a:t>Agricultural Companies </a:t>
            </a:r>
            <a:r>
              <a:rPr lang="en-US" sz="2000" dirty="0">
                <a:latin typeface="Cambria" panose="02040503050406030204" pitchFamily="18" charset="0"/>
                <a:ea typeface="Cambria" panose="02040503050406030204" pitchFamily="18" charset="0"/>
              </a:rPr>
              <a:t>- initial tax-free period of 5 years renewable for an additional maximum period of 3 years upon satisfactory performance of the agricultural production. </a:t>
            </a:r>
          </a:p>
          <a:p>
            <a:pPr marL="0" indent="0" algn="just">
              <a:buNone/>
            </a:pPr>
            <a:endParaRPr lang="en-US" sz="2000" dirty="0">
              <a:latin typeface="Cambria" panose="02040503050406030204" pitchFamily="18" charset="0"/>
              <a:ea typeface="Cambria" panose="02040503050406030204" pitchFamily="18" charset="0"/>
            </a:endParaRPr>
          </a:p>
          <a:p>
            <a:pPr marL="0" indent="0" algn="just">
              <a:buNone/>
            </a:pPr>
            <a:endParaRPr lang="en-US" sz="2000" dirty="0">
              <a:latin typeface="Cambria" panose="02040503050406030204" pitchFamily="18" charset="0"/>
              <a:ea typeface="Cambria" panose="02040503050406030204" pitchFamily="18" charset="0"/>
            </a:endParaRPr>
          </a:p>
          <a:p>
            <a:pPr algn="just"/>
            <a:endParaRPr lang="en-US" sz="2000" dirty="0">
              <a:latin typeface="Cambria" panose="02040503050406030204" pitchFamily="18" charset="0"/>
              <a:ea typeface="Cambria" panose="02040503050406030204" pitchFamily="18" charset="0"/>
              <a:cs typeface="Times New Roman" panose="02020603050405020304" pitchFamily="18" charset="0"/>
            </a:endParaRPr>
          </a:p>
          <a:p>
            <a:pPr algn="just"/>
            <a:endParaRPr lang="en-GB" sz="2000" dirty="0">
              <a:latin typeface="Cambria" panose="020405030504060302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92C63884-9DFD-43B6-BF6D-23316EEC3AA3}"/>
              </a:ext>
            </a:extLst>
          </p:cNvPr>
          <p:cNvSpPr>
            <a:spLocks noGrp="1"/>
          </p:cNvSpPr>
          <p:nvPr>
            <p:ph type="sldNum" sz="quarter" idx="12"/>
          </p:nvPr>
        </p:nvSpPr>
        <p:spPr/>
        <p:txBody>
          <a:bodyPr/>
          <a:lstStyle/>
          <a:p>
            <a:pPr>
              <a:defRPr/>
            </a:pPr>
            <a:fld id="{BC1EDBED-370E-467C-8E63-115AC670746C}" type="slidenum">
              <a:rPr lang="en-US" smtClean="0">
                <a:solidFill>
                  <a:srgbClr val="FFFFFF"/>
                </a:solidFill>
              </a:rPr>
              <a:pPr>
                <a:defRPr/>
              </a:pPr>
              <a:t>4</a:t>
            </a:fld>
            <a:r>
              <a:rPr lang="en-US" b="0">
                <a:solidFill>
                  <a:srgbClr val="000000"/>
                </a:solidFill>
              </a:rPr>
              <a:t> </a:t>
            </a:r>
            <a:endParaRPr lang="en-US" b="0" dirty="0">
              <a:solidFill>
                <a:srgbClr val="000000"/>
              </a:solidFill>
            </a:endParaRPr>
          </a:p>
        </p:txBody>
      </p:sp>
      <p:sp>
        <p:nvSpPr>
          <p:cNvPr id="5" name="TextBox 4">
            <a:extLst>
              <a:ext uri="{FF2B5EF4-FFF2-40B4-BE49-F238E27FC236}">
                <a16:creationId xmlns:a16="http://schemas.microsoft.com/office/drawing/2014/main" id="{0FE20399-8F22-4E9F-BA72-59E2A119DD26}"/>
              </a:ext>
            </a:extLst>
          </p:cNvPr>
          <p:cNvSpPr txBox="1"/>
          <p:nvPr/>
        </p:nvSpPr>
        <p:spPr>
          <a:xfrm>
            <a:off x="99619" y="6413980"/>
            <a:ext cx="4248150" cy="307975"/>
          </a:xfrm>
          <a:prstGeom prst="rect">
            <a:avLst/>
          </a:prstGeom>
          <a:noFill/>
        </p:spPr>
        <p:txBody>
          <a:bodyPr>
            <a:spAutoFit/>
          </a:bodyPr>
          <a:lstStyle/>
          <a:p>
            <a:pPr algn="ctr">
              <a:defRPr/>
            </a:pPr>
            <a:r>
              <a:rPr lang="en-US" sz="1400" spc="300" dirty="0">
                <a:solidFill>
                  <a:prstClr val="white">
                    <a:lumMod val="50000"/>
                  </a:prstClr>
                </a:solidFill>
                <a:latin typeface="Cambria"/>
                <a:cs typeface="Cambria"/>
              </a:rPr>
              <a:t>Detail Commercial Solicitors</a:t>
            </a:r>
          </a:p>
        </p:txBody>
      </p:sp>
    </p:spTree>
    <p:extLst>
      <p:ext uri="{BB962C8B-B14F-4D97-AF65-F5344CB8AC3E}">
        <p14:creationId xmlns:p14="http://schemas.microsoft.com/office/powerpoint/2010/main" val="4186668870"/>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3756CF6-373B-46AD-9B82-9DAD2977C636}"/>
              </a:ext>
            </a:extLst>
          </p:cNvPr>
          <p:cNvSpPr>
            <a:spLocks noGrp="1"/>
          </p:cNvSpPr>
          <p:nvPr>
            <p:ph idx="1"/>
          </p:nvPr>
        </p:nvSpPr>
        <p:spPr>
          <a:xfrm>
            <a:off x="571500" y="1336760"/>
            <a:ext cx="11010900" cy="5231207"/>
          </a:xfrm>
        </p:spPr>
        <p:txBody>
          <a:bodyPr>
            <a:normAutofit/>
          </a:bodyPr>
          <a:lstStyle/>
          <a:p>
            <a:pPr algn="just">
              <a:buFont typeface="Wingdings" panose="05000000000000000000" pitchFamily="2" charset="2"/>
              <a:buChar char="q"/>
            </a:pPr>
            <a:endParaRPr lang="en-US" sz="2000" b="1" dirty="0">
              <a:latin typeface="Cambria" panose="02040503050406030204" pitchFamily="18" charset="0"/>
              <a:ea typeface="Cambria" panose="02040503050406030204" pitchFamily="18" charset="0"/>
            </a:endParaRPr>
          </a:p>
          <a:p>
            <a:pPr algn="just">
              <a:buFont typeface="Wingdings" panose="05000000000000000000" pitchFamily="2" charset="2"/>
              <a:buChar char="q"/>
            </a:pPr>
            <a:endParaRPr lang="en-US" sz="2000" b="1" dirty="0">
              <a:latin typeface="Cambria" panose="02040503050406030204" pitchFamily="18" charset="0"/>
              <a:ea typeface="Cambria" panose="02040503050406030204" pitchFamily="18" charset="0"/>
            </a:endParaRPr>
          </a:p>
          <a:p>
            <a:pPr algn="just">
              <a:buFont typeface="Wingdings" panose="05000000000000000000" pitchFamily="2" charset="2"/>
              <a:buChar char="q"/>
            </a:pPr>
            <a:r>
              <a:rPr lang="en-US" sz="2000" b="1" dirty="0">
                <a:latin typeface="Cambria" panose="02040503050406030204" pitchFamily="18" charset="0"/>
                <a:ea typeface="Cambria" panose="02040503050406030204" pitchFamily="18" charset="0"/>
              </a:rPr>
              <a:t>Exemption on Profits from Export </a:t>
            </a:r>
            <a:r>
              <a:rPr lang="en-US" sz="2000" dirty="0">
                <a:latin typeface="Cambria" panose="02040503050406030204" pitchFamily="18" charset="0"/>
                <a:ea typeface="Cambria" panose="02040503050406030204" pitchFamily="18" charset="0"/>
              </a:rPr>
              <a:t>- The profits of a Nigerian company in respect of goods exported from Nigeria are now tax exempt. </a:t>
            </a:r>
          </a:p>
          <a:p>
            <a:pPr algn="just">
              <a:buFont typeface="Wingdings" panose="05000000000000000000" pitchFamily="2" charset="2"/>
              <a:buChar char="q"/>
            </a:pPr>
            <a:endParaRPr lang="en-US" sz="2000" dirty="0">
              <a:latin typeface="Cambria" panose="02040503050406030204" pitchFamily="18" charset="0"/>
              <a:ea typeface="Cambria" panose="02040503050406030204" pitchFamily="18" charset="0"/>
            </a:endParaRPr>
          </a:p>
          <a:p>
            <a:pPr marL="347663" indent="0" algn="just">
              <a:buNone/>
            </a:pPr>
            <a:r>
              <a:rPr lang="en-US" sz="2000" i="1" dirty="0">
                <a:solidFill>
                  <a:srgbClr val="FF0000"/>
                </a:solidFill>
                <a:latin typeface="Cambria" panose="02040503050406030204" pitchFamily="18" charset="0"/>
                <a:ea typeface="Cambria" panose="02040503050406030204" pitchFamily="18" charset="0"/>
              </a:rPr>
              <a:t>Note</a:t>
            </a:r>
            <a:r>
              <a:rPr lang="en-US" sz="2000" dirty="0">
                <a:solidFill>
                  <a:srgbClr val="FF0000"/>
                </a:solidFill>
                <a:latin typeface="Cambria" panose="02040503050406030204" pitchFamily="18" charset="0"/>
                <a:ea typeface="Cambria" panose="02040503050406030204" pitchFamily="18" charset="0"/>
              </a:rPr>
              <a:t>: the proceeds of such exports must be used for the purchase of raw materials, plant equipment and spare parts. Otherwise, tax will apply proportionately on the portion of such proceeds which are not </a:t>
            </a:r>
            <a:r>
              <a:rPr lang="en-US" sz="2000" dirty="0" err="1">
                <a:solidFill>
                  <a:srgbClr val="FF0000"/>
                </a:solidFill>
                <a:latin typeface="Cambria" panose="02040503050406030204" pitchFamily="18" charset="0"/>
                <a:ea typeface="Cambria" panose="02040503050406030204" pitchFamily="18" charset="0"/>
              </a:rPr>
              <a:t>utilised</a:t>
            </a:r>
            <a:r>
              <a:rPr lang="en-US" sz="2000" dirty="0">
                <a:solidFill>
                  <a:srgbClr val="FF0000"/>
                </a:solidFill>
                <a:latin typeface="Cambria" panose="02040503050406030204" pitchFamily="18" charset="0"/>
                <a:ea typeface="Cambria" panose="02040503050406030204" pitchFamily="18" charset="0"/>
              </a:rPr>
              <a:t> in the manner prescribed.</a:t>
            </a:r>
          </a:p>
          <a:p>
            <a:pPr marL="0" indent="0" algn="just">
              <a:buNone/>
            </a:pPr>
            <a:endParaRPr lang="en-US" sz="2000" dirty="0">
              <a:latin typeface="Cambria" panose="02040503050406030204" pitchFamily="18" charset="0"/>
              <a:ea typeface="Cambria" panose="02040503050406030204" pitchFamily="18" charset="0"/>
            </a:endParaRPr>
          </a:p>
          <a:p>
            <a:pPr algn="just">
              <a:buFont typeface="Wingdings" panose="05000000000000000000" pitchFamily="2" charset="2"/>
              <a:buChar char="q"/>
            </a:pPr>
            <a:r>
              <a:rPr lang="en-US" sz="2000" b="1" dirty="0">
                <a:latin typeface="Cambria" panose="02040503050406030204" pitchFamily="18" charset="0"/>
                <a:ea typeface="Cambria" panose="02040503050406030204" pitchFamily="18" charset="0"/>
              </a:rPr>
              <a:t>Non-deductibles – </a:t>
            </a:r>
            <a:r>
              <a:rPr lang="en-US" sz="2000" dirty="0">
                <a:latin typeface="Cambria" panose="02040503050406030204" pitchFamily="18" charset="0"/>
                <a:ea typeface="Cambria" panose="02040503050406030204" pitchFamily="18" charset="0"/>
              </a:rPr>
              <a:t>the Finance Act now includes new categories that cannot be deducted for the purpose of calculating tax liability.</a:t>
            </a:r>
          </a:p>
          <a:p>
            <a:pPr algn="just"/>
            <a:endParaRPr lang="en-US" sz="2000" dirty="0">
              <a:latin typeface="Cambria" panose="02040503050406030204" pitchFamily="18" charset="0"/>
              <a:ea typeface="Cambria" panose="02040503050406030204" pitchFamily="18" charset="0"/>
            </a:endParaRPr>
          </a:p>
          <a:p>
            <a:pPr algn="just"/>
            <a:endParaRPr lang="en-US" sz="2000" dirty="0">
              <a:latin typeface="Cambria" panose="02040503050406030204" pitchFamily="18" charset="0"/>
              <a:ea typeface="Cambria" panose="02040503050406030204" pitchFamily="18" charset="0"/>
            </a:endParaRPr>
          </a:p>
          <a:p>
            <a:pPr marL="0" indent="0" algn="just">
              <a:buNone/>
            </a:pPr>
            <a:endParaRPr lang="en-US" sz="2000" dirty="0">
              <a:latin typeface="Cambria" panose="02040503050406030204" pitchFamily="18" charset="0"/>
              <a:ea typeface="Cambria" panose="02040503050406030204" pitchFamily="18" charset="0"/>
            </a:endParaRPr>
          </a:p>
          <a:p>
            <a:pPr algn="just"/>
            <a:endParaRPr lang="en-US" sz="2000" dirty="0">
              <a:latin typeface="Cambria" panose="02040503050406030204" pitchFamily="18" charset="0"/>
              <a:ea typeface="Cambria" panose="02040503050406030204" pitchFamily="18" charset="0"/>
              <a:cs typeface="Times New Roman" panose="02020603050405020304" pitchFamily="18" charset="0"/>
            </a:endParaRPr>
          </a:p>
          <a:p>
            <a:pPr algn="just"/>
            <a:endParaRPr lang="en-GB" sz="2000" dirty="0">
              <a:latin typeface="Cambria" panose="020405030504060302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92C63884-9DFD-43B6-BF6D-23316EEC3AA3}"/>
              </a:ext>
            </a:extLst>
          </p:cNvPr>
          <p:cNvSpPr>
            <a:spLocks noGrp="1"/>
          </p:cNvSpPr>
          <p:nvPr>
            <p:ph type="sldNum" sz="quarter" idx="12"/>
          </p:nvPr>
        </p:nvSpPr>
        <p:spPr/>
        <p:txBody>
          <a:bodyPr/>
          <a:lstStyle/>
          <a:p>
            <a:pPr>
              <a:defRPr/>
            </a:pPr>
            <a:fld id="{BC1EDBED-370E-467C-8E63-115AC670746C}" type="slidenum">
              <a:rPr lang="en-US" smtClean="0">
                <a:solidFill>
                  <a:srgbClr val="FFFFFF"/>
                </a:solidFill>
              </a:rPr>
              <a:pPr>
                <a:defRPr/>
              </a:pPr>
              <a:t>5</a:t>
            </a:fld>
            <a:r>
              <a:rPr lang="en-US" b="0">
                <a:solidFill>
                  <a:srgbClr val="000000"/>
                </a:solidFill>
              </a:rPr>
              <a:t> </a:t>
            </a:r>
            <a:endParaRPr lang="en-US" b="0" dirty="0">
              <a:solidFill>
                <a:srgbClr val="000000"/>
              </a:solidFill>
            </a:endParaRPr>
          </a:p>
        </p:txBody>
      </p:sp>
      <p:sp>
        <p:nvSpPr>
          <p:cNvPr id="5" name="TextBox 4">
            <a:extLst>
              <a:ext uri="{FF2B5EF4-FFF2-40B4-BE49-F238E27FC236}">
                <a16:creationId xmlns:a16="http://schemas.microsoft.com/office/drawing/2014/main" id="{0FE20399-8F22-4E9F-BA72-59E2A119DD26}"/>
              </a:ext>
            </a:extLst>
          </p:cNvPr>
          <p:cNvSpPr txBox="1"/>
          <p:nvPr/>
        </p:nvSpPr>
        <p:spPr>
          <a:xfrm>
            <a:off x="99619" y="6413980"/>
            <a:ext cx="4248150" cy="307975"/>
          </a:xfrm>
          <a:prstGeom prst="rect">
            <a:avLst/>
          </a:prstGeom>
          <a:noFill/>
        </p:spPr>
        <p:txBody>
          <a:bodyPr>
            <a:spAutoFit/>
          </a:bodyPr>
          <a:lstStyle/>
          <a:p>
            <a:pPr algn="ctr">
              <a:defRPr/>
            </a:pPr>
            <a:r>
              <a:rPr lang="en-US" sz="1400" spc="300" dirty="0">
                <a:solidFill>
                  <a:prstClr val="white">
                    <a:lumMod val="50000"/>
                  </a:prstClr>
                </a:solidFill>
                <a:latin typeface="Cambria"/>
                <a:cs typeface="Cambria"/>
              </a:rPr>
              <a:t>Detail Commercial Solicitors</a:t>
            </a:r>
          </a:p>
        </p:txBody>
      </p:sp>
      <p:sp>
        <p:nvSpPr>
          <p:cNvPr id="8" name="Title 1">
            <a:extLst>
              <a:ext uri="{FF2B5EF4-FFF2-40B4-BE49-F238E27FC236}">
                <a16:creationId xmlns:a16="http://schemas.microsoft.com/office/drawing/2014/main" id="{6A674492-066C-45DD-879E-D77F619D8178}"/>
              </a:ext>
            </a:extLst>
          </p:cNvPr>
          <p:cNvSpPr>
            <a:spLocks noGrp="1"/>
          </p:cNvSpPr>
          <p:nvPr>
            <p:ph type="title"/>
          </p:nvPr>
        </p:nvSpPr>
        <p:spPr>
          <a:xfrm>
            <a:off x="609600" y="274638"/>
            <a:ext cx="10972800" cy="1143000"/>
          </a:xfrm>
        </p:spPr>
        <p:txBody>
          <a:bodyPr>
            <a:noAutofit/>
          </a:bodyPr>
          <a:lstStyle/>
          <a:p>
            <a:r>
              <a:rPr lang="en-US" sz="3200" spc="-120" dirty="0">
                <a:solidFill>
                  <a:srgbClr val="002060"/>
                </a:solidFill>
                <a:latin typeface="Cambria"/>
              </a:rPr>
              <a:t>Implications of Changes Made to CITA</a:t>
            </a:r>
            <a:br>
              <a:rPr lang="en-US" sz="3200" spc="-120" dirty="0">
                <a:solidFill>
                  <a:srgbClr val="50B4C8"/>
                </a:solidFill>
                <a:latin typeface="Cambria"/>
              </a:rPr>
            </a:br>
            <a:r>
              <a:rPr lang="en-US" sz="3200" spc="-120" dirty="0">
                <a:solidFill>
                  <a:srgbClr val="002060"/>
                </a:solidFill>
                <a:latin typeface="Cambria"/>
              </a:rPr>
              <a:t>_____________________________________________________________________________</a:t>
            </a:r>
            <a:br>
              <a:rPr lang="en-US" sz="2500" b="1" dirty="0">
                <a:latin typeface="Cambria" panose="02040503050406030204" pitchFamily="18" charset="0"/>
                <a:ea typeface="Cambria" panose="02040503050406030204" pitchFamily="18" charset="0"/>
              </a:rPr>
            </a:br>
            <a:endParaRPr lang="en-GB" sz="2500" dirty="0"/>
          </a:p>
        </p:txBody>
      </p:sp>
    </p:spTree>
    <p:extLst>
      <p:ext uri="{BB962C8B-B14F-4D97-AF65-F5344CB8AC3E}">
        <p14:creationId xmlns:p14="http://schemas.microsoft.com/office/powerpoint/2010/main" val="1731323037"/>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3756CF6-373B-46AD-9B82-9DAD2977C636}"/>
              </a:ext>
            </a:extLst>
          </p:cNvPr>
          <p:cNvSpPr>
            <a:spLocks noGrp="1"/>
          </p:cNvSpPr>
          <p:nvPr>
            <p:ph idx="1"/>
          </p:nvPr>
        </p:nvSpPr>
        <p:spPr>
          <a:xfrm>
            <a:off x="657225" y="1231346"/>
            <a:ext cx="10925175" cy="5368926"/>
          </a:xfrm>
        </p:spPr>
        <p:txBody>
          <a:bodyPr>
            <a:normAutofit/>
          </a:bodyPr>
          <a:lstStyle/>
          <a:p>
            <a:pPr algn="just">
              <a:buFont typeface="Wingdings" panose="05000000000000000000" pitchFamily="2" charset="2"/>
              <a:buChar char="q"/>
            </a:pPr>
            <a:r>
              <a:rPr lang="en-US" sz="2000" b="1" dirty="0">
                <a:latin typeface="Cambria" panose="02040503050406030204" pitchFamily="18" charset="0"/>
                <a:ea typeface="Cambria" panose="02040503050406030204" pitchFamily="18" charset="0"/>
              </a:rPr>
              <a:t>Commencement and cessation rules </a:t>
            </a:r>
            <a:r>
              <a:rPr lang="en-US" sz="2000" dirty="0">
                <a:latin typeface="Cambria" panose="02040503050406030204" pitchFamily="18" charset="0"/>
                <a:ea typeface="Cambria" panose="02040503050406030204" pitchFamily="18" charset="0"/>
              </a:rPr>
              <a:t>– Now deleted. The basis for taxation now aligns with the accounting period of the affected company. </a:t>
            </a:r>
          </a:p>
          <a:p>
            <a:pPr algn="just">
              <a:buFont typeface="Wingdings" panose="05000000000000000000" pitchFamily="2" charset="2"/>
              <a:buChar char="q"/>
            </a:pPr>
            <a:endParaRPr lang="en-US" sz="2000" dirty="0">
              <a:latin typeface="Cambria" panose="02040503050406030204" pitchFamily="18" charset="0"/>
              <a:ea typeface="Cambria" panose="02040503050406030204" pitchFamily="18" charset="0"/>
            </a:endParaRPr>
          </a:p>
          <a:p>
            <a:pPr algn="just">
              <a:buFont typeface="Wingdings" panose="05000000000000000000" pitchFamily="2" charset="2"/>
              <a:buChar char="q"/>
            </a:pPr>
            <a:r>
              <a:rPr lang="en-US" sz="2000" b="1" dirty="0">
                <a:latin typeface="Cambria" panose="02040503050406030204" pitchFamily="18" charset="0"/>
                <a:ea typeface="Cambria" panose="02040503050406030204" pitchFamily="18" charset="0"/>
              </a:rPr>
              <a:t>Carrying Forward Losses </a:t>
            </a:r>
            <a:r>
              <a:rPr lang="en-US" sz="2000" dirty="0">
                <a:latin typeface="Cambria" panose="02040503050406030204" pitchFamily="18" charset="0"/>
                <a:ea typeface="Cambria" panose="02040503050406030204" pitchFamily="18" charset="0"/>
              </a:rPr>
              <a:t>- The restriction on carrying forward losses has been deleted. Companies can carry forward losses indefinitely. </a:t>
            </a:r>
          </a:p>
          <a:p>
            <a:pPr algn="just">
              <a:buFont typeface="Wingdings" panose="05000000000000000000" pitchFamily="2" charset="2"/>
              <a:buChar char="q"/>
            </a:pPr>
            <a:endParaRPr lang="en-US" sz="2000" dirty="0">
              <a:latin typeface="Cambria" panose="02040503050406030204" pitchFamily="18" charset="0"/>
              <a:ea typeface="Cambria" panose="02040503050406030204" pitchFamily="18" charset="0"/>
            </a:endParaRPr>
          </a:p>
          <a:p>
            <a:pPr algn="just">
              <a:buFont typeface="Wingdings" panose="05000000000000000000" pitchFamily="2" charset="2"/>
              <a:buChar char="q"/>
            </a:pPr>
            <a:r>
              <a:rPr lang="en-US" sz="2000" b="1" dirty="0">
                <a:latin typeface="Cambria" panose="02040503050406030204" pitchFamily="18" charset="0"/>
                <a:ea typeface="Cambria" panose="02040503050406030204" pitchFamily="18" charset="0"/>
              </a:rPr>
              <a:t>Related Party Business Reorganisations - </a:t>
            </a:r>
            <a:r>
              <a:rPr lang="en-US" sz="2000" dirty="0">
                <a:latin typeface="Cambria" panose="02040503050406030204" pitchFamily="18" charset="0"/>
                <a:ea typeface="Cambria" panose="02040503050406030204" pitchFamily="18" charset="0"/>
              </a:rPr>
              <a:t>now exempted from VAT, CGT and certain CITA rules. </a:t>
            </a:r>
          </a:p>
          <a:p>
            <a:pPr lvl="1" algn="just"/>
            <a:r>
              <a:rPr lang="en-US" sz="1600" dirty="0">
                <a:solidFill>
                  <a:srgbClr val="FF0000"/>
                </a:solidFill>
                <a:latin typeface="Cambria" panose="02040503050406030204" pitchFamily="18" charset="0"/>
                <a:ea typeface="Cambria" panose="02040503050406030204" pitchFamily="18" charset="0"/>
              </a:rPr>
              <a:t>Note: (</a:t>
            </a:r>
            <a:r>
              <a:rPr lang="en-US" sz="1600" dirty="0" err="1">
                <a:solidFill>
                  <a:srgbClr val="FF0000"/>
                </a:solidFill>
                <a:latin typeface="Cambria" panose="02040503050406030204" pitchFamily="18" charset="0"/>
                <a:ea typeface="Cambria" panose="02040503050406030204" pitchFamily="18" charset="0"/>
              </a:rPr>
              <a:t>i</a:t>
            </a:r>
            <a:r>
              <a:rPr lang="en-US" sz="1600" dirty="0">
                <a:solidFill>
                  <a:srgbClr val="FF0000"/>
                </a:solidFill>
                <a:latin typeface="Cambria" panose="02040503050406030204" pitchFamily="18" charset="0"/>
                <a:ea typeface="Cambria" panose="02040503050406030204" pitchFamily="18" charset="0"/>
              </a:rPr>
              <a:t>) the parties must have been connected for a consecutive period of at least 365 days prior to the date of reorganization and (ii) there will not be any subsequent disposal of the acquired assets by the Nigerian entity within 365 days after the date of the transaction.</a:t>
            </a:r>
          </a:p>
          <a:p>
            <a:pPr marL="0" indent="0" algn="just">
              <a:buNone/>
            </a:pPr>
            <a:endParaRPr lang="en-US" sz="2000" dirty="0">
              <a:latin typeface="Cambria" panose="02040503050406030204" pitchFamily="18" charset="0"/>
              <a:ea typeface="Cambria" panose="02040503050406030204" pitchFamily="18" charset="0"/>
            </a:endParaRPr>
          </a:p>
          <a:p>
            <a:pPr algn="just">
              <a:buFont typeface="Wingdings" panose="05000000000000000000" pitchFamily="2" charset="2"/>
              <a:buChar char="q"/>
            </a:pPr>
            <a:r>
              <a:rPr lang="en-US" sz="2000" b="1" dirty="0">
                <a:latin typeface="Cambria" panose="02040503050406030204" pitchFamily="18" charset="0"/>
                <a:ea typeface="Cambria" panose="02040503050406030204" pitchFamily="18" charset="0"/>
              </a:rPr>
              <a:t>Minimum Tax - </a:t>
            </a:r>
            <a:r>
              <a:rPr lang="en-US" sz="2000" dirty="0">
                <a:latin typeface="Cambria" panose="02040503050406030204" pitchFamily="18" charset="0"/>
                <a:ea typeface="Cambria" panose="02040503050406030204" pitchFamily="18" charset="0"/>
              </a:rPr>
              <a:t>now 0.5% of gross turnover of companies. Small companies have been included amongst the entities exempted from minimum tax. Companies with at least 25% imported equity capital have been deleted from the exemption list. </a:t>
            </a:r>
          </a:p>
          <a:p>
            <a:pPr algn="just"/>
            <a:endParaRPr lang="en-US" sz="2000" dirty="0">
              <a:latin typeface="Cambria" panose="02040503050406030204" pitchFamily="18" charset="0"/>
              <a:ea typeface="Cambria" panose="02040503050406030204" pitchFamily="18" charset="0"/>
            </a:endParaRPr>
          </a:p>
          <a:p>
            <a:pPr marL="0" indent="0" algn="just">
              <a:buNone/>
            </a:pPr>
            <a:endParaRPr lang="en-US" sz="2000" dirty="0">
              <a:latin typeface="Cambria" panose="02040503050406030204" pitchFamily="18" charset="0"/>
              <a:ea typeface="Cambria" panose="02040503050406030204" pitchFamily="18" charset="0"/>
            </a:endParaRPr>
          </a:p>
          <a:p>
            <a:pPr algn="just"/>
            <a:endParaRPr lang="en-US" sz="2000" dirty="0">
              <a:latin typeface="Cambria" panose="02040503050406030204" pitchFamily="18" charset="0"/>
              <a:ea typeface="Cambria" panose="02040503050406030204" pitchFamily="18" charset="0"/>
              <a:cs typeface="Times New Roman" panose="02020603050405020304" pitchFamily="18" charset="0"/>
            </a:endParaRPr>
          </a:p>
          <a:p>
            <a:pPr algn="just"/>
            <a:endParaRPr lang="en-GB" sz="2000" dirty="0">
              <a:latin typeface="Cambria" panose="020405030504060302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92C63884-9DFD-43B6-BF6D-23316EEC3AA3}"/>
              </a:ext>
            </a:extLst>
          </p:cNvPr>
          <p:cNvSpPr>
            <a:spLocks noGrp="1"/>
          </p:cNvSpPr>
          <p:nvPr>
            <p:ph type="sldNum" sz="quarter" idx="12"/>
          </p:nvPr>
        </p:nvSpPr>
        <p:spPr/>
        <p:txBody>
          <a:bodyPr/>
          <a:lstStyle/>
          <a:p>
            <a:pPr>
              <a:defRPr/>
            </a:pPr>
            <a:fld id="{BC1EDBED-370E-467C-8E63-115AC670746C}" type="slidenum">
              <a:rPr lang="en-US" smtClean="0">
                <a:solidFill>
                  <a:srgbClr val="FFFFFF"/>
                </a:solidFill>
              </a:rPr>
              <a:pPr>
                <a:defRPr/>
              </a:pPr>
              <a:t>6</a:t>
            </a:fld>
            <a:r>
              <a:rPr lang="en-US" b="0">
                <a:solidFill>
                  <a:srgbClr val="000000"/>
                </a:solidFill>
              </a:rPr>
              <a:t> </a:t>
            </a:r>
            <a:endParaRPr lang="en-US" b="0" dirty="0">
              <a:solidFill>
                <a:srgbClr val="000000"/>
              </a:solidFill>
            </a:endParaRPr>
          </a:p>
        </p:txBody>
      </p:sp>
      <p:sp>
        <p:nvSpPr>
          <p:cNvPr id="5" name="TextBox 4">
            <a:extLst>
              <a:ext uri="{FF2B5EF4-FFF2-40B4-BE49-F238E27FC236}">
                <a16:creationId xmlns:a16="http://schemas.microsoft.com/office/drawing/2014/main" id="{0FE20399-8F22-4E9F-BA72-59E2A119DD26}"/>
              </a:ext>
            </a:extLst>
          </p:cNvPr>
          <p:cNvSpPr txBox="1"/>
          <p:nvPr/>
        </p:nvSpPr>
        <p:spPr>
          <a:xfrm>
            <a:off x="99619" y="6413980"/>
            <a:ext cx="4248150" cy="307975"/>
          </a:xfrm>
          <a:prstGeom prst="rect">
            <a:avLst/>
          </a:prstGeom>
          <a:noFill/>
        </p:spPr>
        <p:txBody>
          <a:bodyPr>
            <a:spAutoFit/>
          </a:bodyPr>
          <a:lstStyle/>
          <a:p>
            <a:pPr algn="ctr">
              <a:defRPr/>
            </a:pPr>
            <a:r>
              <a:rPr lang="en-US" sz="1400" spc="300" dirty="0">
                <a:solidFill>
                  <a:prstClr val="white">
                    <a:lumMod val="50000"/>
                  </a:prstClr>
                </a:solidFill>
                <a:latin typeface="Cambria"/>
                <a:cs typeface="Cambria"/>
              </a:rPr>
              <a:t>Detail Commercial Solicitors</a:t>
            </a:r>
          </a:p>
        </p:txBody>
      </p:sp>
      <p:sp>
        <p:nvSpPr>
          <p:cNvPr id="8" name="Title 1">
            <a:extLst>
              <a:ext uri="{FF2B5EF4-FFF2-40B4-BE49-F238E27FC236}">
                <a16:creationId xmlns:a16="http://schemas.microsoft.com/office/drawing/2014/main" id="{DA8A440E-1F0C-468F-ADD8-A6AAFFD3E572}"/>
              </a:ext>
            </a:extLst>
          </p:cNvPr>
          <p:cNvSpPr>
            <a:spLocks noGrp="1"/>
          </p:cNvSpPr>
          <p:nvPr>
            <p:ph type="title"/>
          </p:nvPr>
        </p:nvSpPr>
        <p:spPr>
          <a:xfrm>
            <a:off x="609600" y="274638"/>
            <a:ext cx="10972800" cy="1143000"/>
          </a:xfrm>
        </p:spPr>
        <p:txBody>
          <a:bodyPr>
            <a:noAutofit/>
          </a:bodyPr>
          <a:lstStyle/>
          <a:p>
            <a:r>
              <a:rPr lang="en-US" sz="3200" spc="-120" dirty="0">
                <a:solidFill>
                  <a:srgbClr val="002060"/>
                </a:solidFill>
                <a:latin typeface="Cambria"/>
              </a:rPr>
              <a:t>Implications of Changes Made to CITA</a:t>
            </a:r>
            <a:br>
              <a:rPr lang="en-US" sz="3200" spc="-120" dirty="0">
                <a:solidFill>
                  <a:srgbClr val="50B4C8"/>
                </a:solidFill>
                <a:latin typeface="Cambria"/>
              </a:rPr>
            </a:br>
            <a:r>
              <a:rPr lang="en-US" sz="3200" spc="-120" dirty="0">
                <a:solidFill>
                  <a:srgbClr val="002060"/>
                </a:solidFill>
                <a:latin typeface="Cambria"/>
              </a:rPr>
              <a:t>_____________________________________________________________________________ </a:t>
            </a:r>
            <a:br>
              <a:rPr lang="en-US" sz="2500" b="1" dirty="0">
                <a:latin typeface="Cambria" panose="02040503050406030204" pitchFamily="18" charset="0"/>
                <a:ea typeface="Cambria" panose="02040503050406030204" pitchFamily="18" charset="0"/>
              </a:rPr>
            </a:br>
            <a:r>
              <a:rPr lang="en-US" sz="2500" b="1" dirty="0">
                <a:latin typeface="Cambria" panose="02040503050406030204" pitchFamily="18" charset="0"/>
                <a:ea typeface="Cambria" panose="02040503050406030204" pitchFamily="18" charset="0"/>
              </a:rPr>
              <a:t> </a:t>
            </a:r>
            <a:endParaRPr lang="en-GB" sz="2500" dirty="0"/>
          </a:p>
        </p:txBody>
      </p:sp>
    </p:spTree>
    <p:extLst>
      <p:ext uri="{BB962C8B-B14F-4D97-AF65-F5344CB8AC3E}">
        <p14:creationId xmlns:p14="http://schemas.microsoft.com/office/powerpoint/2010/main" val="2765841390"/>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3756CF6-373B-46AD-9B82-9DAD2977C636}"/>
              </a:ext>
            </a:extLst>
          </p:cNvPr>
          <p:cNvSpPr>
            <a:spLocks noGrp="1"/>
          </p:cNvSpPr>
          <p:nvPr>
            <p:ph idx="1"/>
          </p:nvPr>
        </p:nvSpPr>
        <p:spPr>
          <a:xfrm>
            <a:off x="657225" y="1352550"/>
            <a:ext cx="5860533" cy="5368926"/>
          </a:xfrm>
        </p:spPr>
        <p:txBody>
          <a:bodyPr>
            <a:normAutofit/>
          </a:bodyPr>
          <a:lstStyle/>
          <a:p>
            <a:pPr algn="just">
              <a:buFont typeface="Wingdings" panose="05000000000000000000" pitchFamily="2" charset="2"/>
              <a:buChar char="q"/>
            </a:pPr>
            <a:r>
              <a:rPr lang="en-US" sz="2000" b="1" dirty="0">
                <a:latin typeface="Cambria" panose="02040503050406030204" pitchFamily="18" charset="0"/>
                <a:ea typeface="Cambria" panose="02040503050406030204" pitchFamily="18" charset="0"/>
              </a:rPr>
              <a:t>Rate of CIT</a:t>
            </a:r>
          </a:p>
          <a:p>
            <a:pPr algn="just">
              <a:buFont typeface="Wingdings" panose="05000000000000000000" pitchFamily="2" charset="2"/>
              <a:buChar char="q"/>
            </a:pPr>
            <a:endParaRPr lang="en-US" sz="2400" dirty="0">
              <a:latin typeface="Cambria" panose="02040503050406030204" pitchFamily="18" charset="0"/>
              <a:ea typeface="Cambria" panose="02040503050406030204" pitchFamily="18" charset="0"/>
            </a:endParaRPr>
          </a:p>
          <a:p>
            <a:pPr marL="457200" lvl="1" algn="just">
              <a:buFont typeface="Wingdings" panose="05000000000000000000" pitchFamily="2" charset="2"/>
              <a:buChar char="§"/>
            </a:pPr>
            <a:r>
              <a:rPr lang="en-US" sz="1800" b="1" dirty="0">
                <a:latin typeface="Cambria" panose="02040503050406030204" pitchFamily="18" charset="0"/>
                <a:ea typeface="Cambria" panose="02040503050406030204" pitchFamily="18" charset="0"/>
              </a:rPr>
              <a:t>A Small Company - earns gross turnover of N25,000,000 or less, pays CIT at the rate of 0%;</a:t>
            </a:r>
          </a:p>
          <a:p>
            <a:pPr marL="457200" lvl="1" algn="just">
              <a:buFont typeface="Wingdings" panose="05000000000000000000" pitchFamily="2" charset="2"/>
              <a:buChar char="§"/>
            </a:pPr>
            <a:endParaRPr lang="en-US" sz="1800" b="1" dirty="0">
              <a:latin typeface="Cambria" panose="02040503050406030204" pitchFamily="18" charset="0"/>
              <a:ea typeface="Cambria" panose="02040503050406030204" pitchFamily="18" charset="0"/>
            </a:endParaRPr>
          </a:p>
          <a:p>
            <a:pPr marL="457200" lvl="1" algn="just">
              <a:buFont typeface="Wingdings" panose="05000000000000000000" pitchFamily="2" charset="2"/>
              <a:buChar char="§"/>
            </a:pPr>
            <a:r>
              <a:rPr lang="en-US" sz="1800" b="1" dirty="0">
                <a:latin typeface="Cambria" panose="02040503050406030204" pitchFamily="18" charset="0"/>
                <a:ea typeface="Cambria" panose="02040503050406030204" pitchFamily="18" charset="0"/>
              </a:rPr>
              <a:t>A Medium-sized Company - earns gross turnover greater than N25,000,000 but less than N100,000,000, pays CIT at the rate of 20%;</a:t>
            </a:r>
          </a:p>
          <a:p>
            <a:pPr marL="457200" lvl="1" algn="just">
              <a:buFont typeface="Wingdings" panose="05000000000000000000" pitchFamily="2" charset="2"/>
              <a:buChar char="§"/>
            </a:pPr>
            <a:endParaRPr lang="en-US" sz="1800" b="1" dirty="0">
              <a:latin typeface="Cambria" panose="02040503050406030204" pitchFamily="18" charset="0"/>
              <a:ea typeface="Cambria" panose="02040503050406030204" pitchFamily="18" charset="0"/>
            </a:endParaRPr>
          </a:p>
          <a:p>
            <a:pPr marL="457200" lvl="1" algn="just">
              <a:buFont typeface="Wingdings" panose="05000000000000000000" pitchFamily="2" charset="2"/>
              <a:buChar char="§"/>
            </a:pPr>
            <a:r>
              <a:rPr lang="en-US" sz="1800" b="1" dirty="0">
                <a:latin typeface="Cambria" panose="02040503050406030204" pitchFamily="18" charset="0"/>
                <a:ea typeface="Cambria" panose="02040503050406030204" pitchFamily="18" charset="0"/>
              </a:rPr>
              <a:t>A Large Company - not a Small or Medium-sized Company, pays CIT at the rate of 30%.</a:t>
            </a:r>
          </a:p>
          <a:p>
            <a:pPr algn="just"/>
            <a:endParaRPr lang="en-US" sz="2000" dirty="0">
              <a:latin typeface="Cambria" panose="02040503050406030204" pitchFamily="18" charset="0"/>
              <a:ea typeface="Cambria" panose="02040503050406030204" pitchFamily="18" charset="0"/>
            </a:endParaRPr>
          </a:p>
          <a:p>
            <a:pPr marL="0" indent="0" algn="just">
              <a:buNone/>
            </a:pPr>
            <a:endParaRPr lang="en-US" sz="2000" dirty="0">
              <a:latin typeface="Cambria" panose="02040503050406030204" pitchFamily="18" charset="0"/>
              <a:ea typeface="Cambria" panose="02040503050406030204" pitchFamily="18" charset="0"/>
            </a:endParaRPr>
          </a:p>
          <a:p>
            <a:pPr algn="just"/>
            <a:endParaRPr lang="en-US" sz="2000" dirty="0">
              <a:latin typeface="Cambria" panose="02040503050406030204" pitchFamily="18" charset="0"/>
              <a:ea typeface="Cambria" panose="02040503050406030204" pitchFamily="18" charset="0"/>
              <a:cs typeface="Times New Roman" panose="02020603050405020304" pitchFamily="18" charset="0"/>
            </a:endParaRPr>
          </a:p>
          <a:p>
            <a:pPr algn="just"/>
            <a:endParaRPr lang="en-GB" sz="2000" dirty="0">
              <a:latin typeface="Cambria" panose="020405030504060302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92C63884-9DFD-43B6-BF6D-23316EEC3AA3}"/>
              </a:ext>
            </a:extLst>
          </p:cNvPr>
          <p:cNvSpPr>
            <a:spLocks noGrp="1"/>
          </p:cNvSpPr>
          <p:nvPr>
            <p:ph type="sldNum" sz="quarter" idx="12"/>
          </p:nvPr>
        </p:nvSpPr>
        <p:spPr/>
        <p:txBody>
          <a:bodyPr/>
          <a:lstStyle/>
          <a:p>
            <a:pPr>
              <a:defRPr/>
            </a:pPr>
            <a:fld id="{BC1EDBED-370E-467C-8E63-115AC670746C}" type="slidenum">
              <a:rPr lang="en-US" smtClean="0">
                <a:solidFill>
                  <a:srgbClr val="FFFFFF"/>
                </a:solidFill>
              </a:rPr>
              <a:pPr>
                <a:defRPr/>
              </a:pPr>
              <a:t>7</a:t>
            </a:fld>
            <a:r>
              <a:rPr lang="en-US" b="0">
                <a:solidFill>
                  <a:srgbClr val="000000"/>
                </a:solidFill>
              </a:rPr>
              <a:t> </a:t>
            </a:r>
            <a:endParaRPr lang="en-US" b="0" dirty="0">
              <a:solidFill>
                <a:srgbClr val="000000"/>
              </a:solidFill>
            </a:endParaRPr>
          </a:p>
        </p:txBody>
      </p:sp>
      <p:sp>
        <p:nvSpPr>
          <p:cNvPr id="5" name="TextBox 4">
            <a:extLst>
              <a:ext uri="{FF2B5EF4-FFF2-40B4-BE49-F238E27FC236}">
                <a16:creationId xmlns:a16="http://schemas.microsoft.com/office/drawing/2014/main" id="{0FE20399-8F22-4E9F-BA72-59E2A119DD26}"/>
              </a:ext>
            </a:extLst>
          </p:cNvPr>
          <p:cNvSpPr txBox="1"/>
          <p:nvPr/>
        </p:nvSpPr>
        <p:spPr>
          <a:xfrm>
            <a:off x="99619" y="6413980"/>
            <a:ext cx="4248150" cy="307975"/>
          </a:xfrm>
          <a:prstGeom prst="rect">
            <a:avLst/>
          </a:prstGeom>
          <a:noFill/>
        </p:spPr>
        <p:txBody>
          <a:bodyPr>
            <a:spAutoFit/>
          </a:bodyPr>
          <a:lstStyle/>
          <a:p>
            <a:pPr algn="ctr">
              <a:defRPr/>
            </a:pPr>
            <a:r>
              <a:rPr lang="en-US" sz="1400" spc="300" dirty="0">
                <a:solidFill>
                  <a:prstClr val="white">
                    <a:lumMod val="50000"/>
                  </a:prstClr>
                </a:solidFill>
                <a:latin typeface="Cambria"/>
                <a:cs typeface="Cambria"/>
              </a:rPr>
              <a:t>Detail Commercial Solicitors</a:t>
            </a:r>
          </a:p>
        </p:txBody>
      </p:sp>
      <p:sp>
        <p:nvSpPr>
          <p:cNvPr id="8" name="Title 1">
            <a:extLst>
              <a:ext uri="{FF2B5EF4-FFF2-40B4-BE49-F238E27FC236}">
                <a16:creationId xmlns:a16="http://schemas.microsoft.com/office/drawing/2014/main" id="{F5678624-1D16-4FC2-8A1F-C1FD8BD5A73A}"/>
              </a:ext>
            </a:extLst>
          </p:cNvPr>
          <p:cNvSpPr>
            <a:spLocks noGrp="1"/>
          </p:cNvSpPr>
          <p:nvPr>
            <p:ph type="title"/>
          </p:nvPr>
        </p:nvSpPr>
        <p:spPr>
          <a:xfrm>
            <a:off x="609600" y="274638"/>
            <a:ext cx="10972800" cy="1143000"/>
          </a:xfrm>
        </p:spPr>
        <p:txBody>
          <a:bodyPr>
            <a:noAutofit/>
          </a:bodyPr>
          <a:lstStyle/>
          <a:p>
            <a:r>
              <a:rPr lang="en-US" sz="3200" spc="-120" dirty="0">
                <a:solidFill>
                  <a:srgbClr val="002060"/>
                </a:solidFill>
                <a:latin typeface="Cambria"/>
              </a:rPr>
              <a:t>Implications of Changes Made to CITA &amp; PITA</a:t>
            </a:r>
            <a:br>
              <a:rPr lang="en-US" sz="3200" spc="-120" dirty="0">
                <a:solidFill>
                  <a:srgbClr val="50B4C8"/>
                </a:solidFill>
                <a:latin typeface="Cambria"/>
              </a:rPr>
            </a:br>
            <a:r>
              <a:rPr lang="en-US" sz="3200" spc="-120" dirty="0">
                <a:solidFill>
                  <a:srgbClr val="002060"/>
                </a:solidFill>
                <a:latin typeface="Cambria"/>
              </a:rPr>
              <a:t>_____________________________________________________________________________</a:t>
            </a:r>
            <a:br>
              <a:rPr lang="en-US" sz="2500" b="1" dirty="0">
                <a:latin typeface="Cambria" panose="02040503050406030204" pitchFamily="18" charset="0"/>
                <a:ea typeface="Cambria" panose="02040503050406030204" pitchFamily="18" charset="0"/>
              </a:rPr>
            </a:br>
            <a:endParaRPr lang="en-GB" sz="2500" dirty="0"/>
          </a:p>
        </p:txBody>
      </p:sp>
      <p:sp>
        <p:nvSpPr>
          <p:cNvPr id="9" name="TextBox 8">
            <a:extLst>
              <a:ext uri="{FF2B5EF4-FFF2-40B4-BE49-F238E27FC236}">
                <a16:creationId xmlns:a16="http://schemas.microsoft.com/office/drawing/2014/main" id="{1060B71A-F1EA-4F6C-8604-ADDD4485FD67}"/>
              </a:ext>
            </a:extLst>
          </p:cNvPr>
          <p:cNvSpPr txBox="1"/>
          <p:nvPr/>
        </p:nvSpPr>
        <p:spPr>
          <a:xfrm>
            <a:off x="6683829" y="1417638"/>
            <a:ext cx="5128943" cy="4302716"/>
          </a:xfrm>
          <a:prstGeom prst="rect">
            <a:avLst/>
          </a:prstGeom>
          <a:noFill/>
        </p:spPr>
        <p:txBody>
          <a:bodyPr wrap="square" rtlCol="0">
            <a:spAutoFit/>
          </a:bodyPr>
          <a:lstStyle/>
          <a:p>
            <a:pPr marL="342900" lvl="0" indent="-342900" algn="just">
              <a:spcBef>
                <a:spcPct val="20000"/>
              </a:spcBef>
              <a:buFont typeface="Wingdings" panose="05000000000000000000" pitchFamily="2" charset="2"/>
              <a:buChar char="q"/>
            </a:pPr>
            <a:r>
              <a:rPr lang="en-US" dirty="0">
                <a:solidFill>
                  <a:srgbClr val="FF0000"/>
                </a:solidFill>
                <a:latin typeface="Cambria" panose="02040503050406030204" pitchFamily="18" charset="0"/>
                <a:ea typeface="Cambria" panose="02040503050406030204" pitchFamily="18" charset="0"/>
              </a:rPr>
              <a:t>CIT is now payable on or before the time of filing tax returns and no longer within 2 months of the filing date unless installment payment is agreed with the FIRS. </a:t>
            </a:r>
          </a:p>
          <a:p>
            <a:pPr marL="285750" lvl="0" indent="-285750" algn="just">
              <a:spcBef>
                <a:spcPct val="20000"/>
              </a:spcBef>
              <a:buFont typeface="Wingdings" panose="05000000000000000000" pitchFamily="2" charset="2"/>
              <a:buChar char="q"/>
            </a:pPr>
            <a:endParaRPr lang="en-US" dirty="0">
              <a:solidFill>
                <a:prstClr val="black"/>
              </a:solidFill>
              <a:latin typeface="Cambria" panose="02040503050406030204" pitchFamily="18" charset="0"/>
              <a:ea typeface="Cambria" panose="02040503050406030204" pitchFamily="18" charset="0"/>
            </a:endParaRPr>
          </a:p>
          <a:p>
            <a:pPr marL="342900" lvl="0" indent="-342900" algn="just">
              <a:spcBef>
                <a:spcPct val="20000"/>
              </a:spcBef>
              <a:buFont typeface="Wingdings" panose="05000000000000000000" pitchFamily="2" charset="2"/>
              <a:buChar char="q"/>
            </a:pPr>
            <a:r>
              <a:rPr lang="en-US" dirty="0">
                <a:solidFill>
                  <a:prstClr val="black"/>
                </a:solidFill>
                <a:latin typeface="Cambria" panose="02040503050406030204" pitchFamily="18" charset="0"/>
                <a:ea typeface="Cambria" panose="02040503050406030204" pitchFamily="18" charset="0"/>
              </a:rPr>
              <a:t>Early payment (i.e. 90 days before the due date): </a:t>
            </a:r>
          </a:p>
          <a:p>
            <a:pPr marL="685800" lvl="0" indent="-338138" algn="just">
              <a:spcBef>
                <a:spcPct val="20000"/>
              </a:spcBef>
              <a:buFont typeface="Wingdings" panose="05000000000000000000" pitchFamily="2" charset="2"/>
              <a:buChar char="§"/>
            </a:pPr>
            <a:r>
              <a:rPr lang="en-US" dirty="0">
                <a:solidFill>
                  <a:prstClr val="black"/>
                </a:solidFill>
                <a:latin typeface="Cambria" panose="02040503050406030204" pitchFamily="18" charset="0"/>
                <a:ea typeface="Cambria" panose="02040503050406030204" pitchFamily="18" charset="0"/>
              </a:rPr>
              <a:t>medium-sized companies will get 2% bonus on the tax paid </a:t>
            </a:r>
          </a:p>
          <a:p>
            <a:pPr marL="685800" lvl="0" indent="-338138" algn="just">
              <a:spcBef>
                <a:spcPct val="20000"/>
              </a:spcBef>
              <a:buFont typeface="Wingdings" panose="05000000000000000000" pitchFamily="2" charset="2"/>
              <a:buChar char="§"/>
            </a:pPr>
            <a:r>
              <a:rPr lang="en-US" dirty="0">
                <a:solidFill>
                  <a:prstClr val="black"/>
                </a:solidFill>
                <a:latin typeface="Cambria" panose="02040503050406030204" pitchFamily="18" charset="0"/>
                <a:ea typeface="Cambria" panose="02040503050406030204" pitchFamily="18" charset="0"/>
              </a:rPr>
              <a:t>large companies will get 1% bonus. The bonus is available as tax credit</a:t>
            </a:r>
          </a:p>
          <a:p>
            <a:pPr marL="285750" lvl="0" indent="-285750" algn="just">
              <a:spcBef>
                <a:spcPct val="20000"/>
              </a:spcBef>
              <a:buFont typeface="Wingdings" panose="05000000000000000000" pitchFamily="2" charset="2"/>
              <a:buChar char="q"/>
            </a:pPr>
            <a:endParaRPr lang="en-US" dirty="0">
              <a:solidFill>
                <a:prstClr val="black"/>
              </a:solidFill>
              <a:latin typeface="Cambria" panose="02040503050406030204" pitchFamily="18" charset="0"/>
              <a:ea typeface="Cambria" panose="02040503050406030204" pitchFamily="18" charset="0"/>
            </a:endParaRPr>
          </a:p>
          <a:p>
            <a:pPr marL="342900" lvl="0" indent="-342900" algn="just">
              <a:spcBef>
                <a:spcPct val="20000"/>
              </a:spcBef>
              <a:buFont typeface="Wingdings" panose="05000000000000000000" pitchFamily="2" charset="2"/>
              <a:buChar char="q"/>
            </a:pPr>
            <a:r>
              <a:rPr lang="en-US" dirty="0">
                <a:solidFill>
                  <a:prstClr val="black"/>
                </a:solidFill>
                <a:latin typeface="Cambria" panose="02040503050406030204" pitchFamily="18" charset="0"/>
                <a:ea typeface="Cambria" panose="02040503050406030204" pitchFamily="18" charset="0"/>
              </a:rPr>
              <a:t>Notice of Objection can be delivered in person, by courier service or via electronic mail.</a:t>
            </a:r>
          </a:p>
        </p:txBody>
      </p:sp>
    </p:spTree>
    <p:extLst>
      <p:ext uri="{BB962C8B-B14F-4D97-AF65-F5344CB8AC3E}">
        <p14:creationId xmlns:p14="http://schemas.microsoft.com/office/powerpoint/2010/main" val="1238492609"/>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3756CF6-373B-46AD-9B82-9DAD2977C636}"/>
              </a:ext>
            </a:extLst>
          </p:cNvPr>
          <p:cNvSpPr>
            <a:spLocks noGrp="1"/>
          </p:cNvSpPr>
          <p:nvPr>
            <p:ph idx="1"/>
          </p:nvPr>
        </p:nvSpPr>
        <p:spPr>
          <a:xfrm>
            <a:off x="461376" y="1278233"/>
            <a:ext cx="6173340" cy="5656741"/>
          </a:xfrm>
        </p:spPr>
        <p:txBody>
          <a:bodyPr>
            <a:normAutofit/>
          </a:bodyPr>
          <a:lstStyle/>
          <a:p>
            <a:pPr algn="just">
              <a:buFont typeface="Wingdings" panose="05000000000000000000" pitchFamily="2" charset="2"/>
              <a:buChar char="q"/>
            </a:pPr>
            <a:endParaRPr lang="en-US" sz="2000" b="1" dirty="0">
              <a:latin typeface="Cambria" panose="02040503050406030204" pitchFamily="18" charset="0"/>
              <a:ea typeface="Cambria" panose="02040503050406030204" pitchFamily="18" charset="0"/>
            </a:endParaRPr>
          </a:p>
          <a:p>
            <a:pPr algn="just">
              <a:buFont typeface="Wingdings" panose="05000000000000000000" pitchFamily="2" charset="2"/>
              <a:buChar char="q"/>
            </a:pPr>
            <a:endParaRPr lang="en-US" sz="2000" b="1" dirty="0">
              <a:latin typeface="Cambria" panose="02040503050406030204" pitchFamily="18" charset="0"/>
              <a:ea typeface="Cambria" panose="02040503050406030204" pitchFamily="18" charset="0"/>
            </a:endParaRPr>
          </a:p>
          <a:p>
            <a:pPr algn="just">
              <a:buFont typeface="Wingdings" panose="05000000000000000000" pitchFamily="2" charset="2"/>
              <a:buChar char="q"/>
            </a:pPr>
            <a:r>
              <a:rPr lang="en-US" sz="2000" b="1" dirty="0">
                <a:solidFill>
                  <a:srgbClr val="FF0000"/>
                </a:solidFill>
                <a:latin typeface="Cambria" panose="02040503050406030204" pitchFamily="18" charset="0"/>
                <a:ea typeface="Cambria" panose="02040503050406030204" pitchFamily="18" charset="0"/>
              </a:rPr>
              <a:t>VAT rate now 7.5%. </a:t>
            </a:r>
            <a:r>
              <a:rPr lang="en-US" sz="2000" dirty="0">
                <a:latin typeface="Cambria" panose="02040503050406030204" pitchFamily="18" charset="0"/>
                <a:ea typeface="Cambria" panose="02040503050406030204" pitchFamily="18" charset="0"/>
              </a:rPr>
              <a:t>The rate became effective as at 1</a:t>
            </a:r>
            <a:r>
              <a:rPr lang="en-US" sz="2000" baseline="30000" dirty="0">
                <a:latin typeface="Cambria" panose="02040503050406030204" pitchFamily="18" charset="0"/>
                <a:ea typeface="Cambria" panose="02040503050406030204" pitchFamily="18" charset="0"/>
              </a:rPr>
              <a:t>st</a:t>
            </a:r>
            <a:r>
              <a:rPr lang="en-US" sz="2000" dirty="0">
                <a:latin typeface="Cambria" panose="02040503050406030204" pitchFamily="18" charset="0"/>
                <a:ea typeface="Cambria" panose="02040503050406030204" pitchFamily="18" charset="0"/>
              </a:rPr>
              <a:t> February 2020.</a:t>
            </a:r>
            <a:endParaRPr lang="en-US" sz="2000" b="1" dirty="0">
              <a:latin typeface="Cambria" panose="02040503050406030204" pitchFamily="18" charset="0"/>
              <a:ea typeface="Cambria" panose="02040503050406030204" pitchFamily="18" charset="0"/>
            </a:endParaRPr>
          </a:p>
          <a:p>
            <a:pPr algn="just">
              <a:buFont typeface="Wingdings" panose="05000000000000000000" pitchFamily="2" charset="2"/>
              <a:buChar char="q"/>
            </a:pPr>
            <a:endParaRPr lang="en-US" sz="2000" b="1" dirty="0">
              <a:latin typeface="Cambria" panose="02040503050406030204" pitchFamily="18" charset="0"/>
              <a:ea typeface="Cambria" panose="02040503050406030204" pitchFamily="18" charset="0"/>
            </a:endParaRPr>
          </a:p>
          <a:p>
            <a:pPr algn="just">
              <a:buFont typeface="Wingdings" panose="05000000000000000000" pitchFamily="2" charset="2"/>
              <a:buChar char="q"/>
            </a:pPr>
            <a:r>
              <a:rPr lang="en-US" sz="2000" b="1" dirty="0">
                <a:latin typeface="Cambria" panose="02040503050406030204" pitchFamily="18" charset="0"/>
                <a:ea typeface="Cambria" panose="02040503050406030204" pitchFamily="18" charset="0"/>
              </a:rPr>
              <a:t>Registration with FIRS </a:t>
            </a:r>
            <a:r>
              <a:rPr lang="en-US" sz="2000" dirty="0">
                <a:latin typeface="Cambria" panose="02040503050406030204" pitchFamily="18" charset="0"/>
                <a:ea typeface="Cambria" panose="02040503050406030204" pitchFamily="18" charset="0"/>
              </a:rPr>
              <a:t>- </a:t>
            </a:r>
            <a:r>
              <a:rPr lang="en-US" sz="2000" dirty="0">
                <a:solidFill>
                  <a:srgbClr val="FF0000"/>
                </a:solidFill>
                <a:latin typeface="Cambria" panose="02040503050406030204" pitchFamily="18" charset="0"/>
                <a:ea typeface="Cambria" panose="02040503050406030204" pitchFamily="18" charset="0"/>
              </a:rPr>
              <a:t>Taxable persons to register with FIRS for VAT upon commencement of business. Default attracts N50,000 for first month of default and N25,000 for subsequent months of default.</a:t>
            </a:r>
          </a:p>
          <a:p>
            <a:pPr algn="just"/>
            <a:endParaRPr lang="en-US" sz="2000" dirty="0">
              <a:latin typeface="Cambria" panose="02040503050406030204" pitchFamily="18" charset="0"/>
              <a:ea typeface="Cambria" panose="02040503050406030204" pitchFamily="18" charset="0"/>
            </a:endParaRPr>
          </a:p>
          <a:p>
            <a:pPr marL="0" indent="0" algn="just">
              <a:buNone/>
            </a:pPr>
            <a:endParaRPr lang="en-US" sz="2000" dirty="0">
              <a:latin typeface="Cambria" panose="02040503050406030204" pitchFamily="18" charset="0"/>
              <a:ea typeface="Cambria" panose="02040503050406030204" pitchFamily="18" charset="0"/>
            </a:endParaRPr>
          </a:p>
          <a:p>
            <a:pPr algn="just"/>
            <a:endParaRPr lang="en-US" sz="2000" dirty="0">
              <a:latin typeface="Cambria" panose="02040503050406030204" pitchFamily="18" charset="0"/>
              <a:ea typeface="Cambria" panose="02040503050406030204" pitchFamily="18" charset="0"/>
              <a:cs typeface="Times New Roman" panose="02020603050405020304" pitchFamily="18" charset="0"/>
            </a:endParaRPr>
          </a:p>
          <a:p>
            <a:pPr algn="just"/>
            <a:endParaRPr lang="en-GB" sz="2000" dirty="0">
              <a:latin typeface="Cambria" panose="020405030504060302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92C63884-9DFD-43B6-BF6D-23316EEC3AA3}"/>
              </a:ext>
            </a:extLst>
          </p:cNvPr>
          <p:cNvSpPr>
            <a:spLocks noGrp="1"/>
          </p:cNvSpPr>
          <p:nvPr>
            <p:ph type="sldNum" sz="quarter" idx="12"/>
          </p:nvPr>
        </p:nvSpPr>
        <p:spPr/>
        <p:txBody>
          <a:bodyPr/>
          <a:lstStyle/>
          <a:p>
            <a:pPr>
              <a:defRPr/>
            </a:pPr>
            <a:fld id="{BC1EDBED-370E-467C-8E63-115AC670746C}" type="slidenum">
              <a:rPr lang="en-US" smtClean="0">
                <a:solidFill>
                  <a:srgbClr val="FFFFFF"/>
                </a:solidFill>
              </a:rPr>
              <a:pPr>
                <a:defRPr/>
              </a:pPr>
              <a:t>8</a:t>
            </a:fld>
            <a:r>
              <a:rPr lang="en-US" b="0">
                <a:solidFill>
                  <a:srgbClr val="000000"/>
                </a:solidFill>
              </a:rPr>
              <a:t> </a:t>
            </a:r>
            <a:endParaRPr lang="en-US" b="0" dirty="0">
              <a:solidFill>
                <a:srgbClr val="000000"/>
              </a:solidFill>
            </a:endParaRPr>
          </a:p>
        </p:txBody>
      </p:sp>
      <p:sp>
        <p:nvSpPr>
          <p:cNvPr id="5" name="TextBox 4">
            <a:extLst>
              <a:ext uri="{FF2B5EF4-FFF2-40B4-BE49-F238E27FC236}">
                <a16:creationId xmlns:a16="http://schemas.microsoft.com/office/drawing/2014/main" id="{0FE20399-8F22-4E9F-BA72-59E2A119DD26}"/>
              </a:ext>
            </a:extLst>
          </p:cNvPr>
          <p:cNvSpPr txBox="1"/>
          <p:nvPr/>
        </p:nvSpPr>
        <p:spPr>
          <a:xfrm>
            <a:off x="99619" y="6413980"/>
            <a:ext cx="4248150" cy="307975"/>
          </a:xfrm>
          <a:prstGeom prst="rect">
            <a:avLst/>
          </a:prstGeom>
          <a:noFill/>
        </p:spPr>
        <p:txBody>
          <a:bodyPr>
            <a:spAutoFit/>
          </a:bodyPr>
          <a:lstStyle/>
          <a:p>
            <a:pPr algn="ctr">
              <a:defRPr/>
            </a:pPr>
            <a:r>
              <a:rPr lang="en-US" sz="1400" spc="300" dirty="0">
                <a:solidFill>
                  <a:prstClr val="white">
                    <a:lumMod val="50000"/>
                  </a:prstClr>
                </a:solidFill>
                <a:latin typeface="Cambria"/>
                <a:cs typeface="Cambria"/>
              </a:rPr>
              <a:t>Detail Commercial Solicitors</a:t>
            </a:r>
          </a:p>
        </p:txBody>
      </p:sp>
      <p:sp>
        <p:nvSpPr>
          <p:cNvPr id="8" name="Title 1">
            <a:extLst>
              <a:ext uri="{FF2B5EF4-FFF2-40B4-BE49-F238E27FC236}">
                <a16:creationId xmlns:a16="http://schemas.microsoft.com/office/drawing/2014/main" id="{AB3367A2-F5E2-494C-A3C3-41001F96DD62}"/>
              </a:ext>
            </a:extLst>
          </p:cNvPr>
          <p:cNvSpPr>
            <a:spLocks noGrp="1"/>
          </p:cNvSpPr>
          <p:nvPr>
            <p:ph type="title"/>
          </p:nvPr>
        </p:nvSpPr>
        <p:spPr>
          <a:xfrm>
            <a:off x="609600" y="274638"/>
            <a:ext cx="10972800" cy="1143000"/>
          </a:xfrm>
        </p:spPr>
        <p:txBody>
          <a:bodyPr>
            <a:noAutofit/>
          </a:bodyPr>
          <a:lstStyle/>
          <a:p>
            <a:r>
              <a:rPr lang="en-US" sz="3200" spc="-120" dirty="0">
                <a:solidFill>
                  <a:srgbClr val="002060"/>
                </a:solidFill>
                <a:latin typeface="Cambria"/>
              </a:rPr>
              <a:t>Implications of Changes Made to the VAT Act</a:t>
            </a:r>
            <a:br>
              <a:rPr lang="en-US" sz="3200" spc="-120" dirty="0">
                <a:solidFill>
                  <a:srgbClr val="50B4C8"/>
                </a:solidFill>
                <a:latin typeface="Cambria"/>
              </a:rPr>
            </a:br>
            <a:r>
              <a:rPr lang="en-US" sz="3200" spc="-120" dirty="0">
                <a:solidFill>
                  <a:srgbClr val="002060"/>
                </a:solidFill>
                <a:latin typeface="Cambria"/>
              </a:rPr>
              <a:t>_____________________________________________________________________________</a:t>
            </a:r>
            <a:br>
              <a:rPr lang="en-US" sz="2500" b="1" dirty="0">
                <a:latin typeface="Cambria" panose="02040503050406030204" pitchFamily="18" charset="0"/>
                <a:ea typeface="Cambria" panose="02040503050406030204" pitchFamily="18" charset="0"/>
              </a:rPr>
            </a:br>
            <a:endParaRPr lang="en-GB" sz="2500" dirty="0"/>
          </a:p>
        </p:txBody>
      </p:sp>
      <p:sp>
        <p:nvSpPr>
          <p:cNvPr id="9" name="TextBox 8">
            <a:extLst>
              <a:ext uri="{FF2B5EF4-FFF2-40B4-BE49-F238E27FC236}">
                <a16:creationId xmlns:a16="http://schemas.microsoft.com/office/drawing/2014/main" id="{F3C4DBE9-B595-4B14-86C8-8D0A24B8164E}"/>
              </a:ext>
            </a:extLst>
          </p:cNvPr>
          <p:cNvSpPr txBox="1"/>
          <p:nvPr/>
        </p:nvSpPr>
        <p:spPr>
          <a:xfrm>
            <a:off x="6782940" y="1417638"/>
            <a:ext cx="4947685" cy="4339650"/>
          </a:xfrm>
          <a:prstGeom prst="rect">
            <a:avLst/>
          </a:prstGeom>
          <a:noFill/>
        </p:spPr>
        <p:txBody>
          <a:bodyPr wrap="square" rtlCol="0">
            <a:spAutoFit/>
          </a:bodyPr>
          <a:lstStyle/>
          <a:p>
            <a:pPr algn="just"/>
            <a:endParaRPr lang="en-US" b="1" dirty="0">
              <a:latin typeface="Cambria" panose="02040503050406030204" pitchFamily="18" charset="0"/>
              <a:ea typeface="Cambria" panose="02040503050406030204" pitchFamily="18" charset="0"/>
            </a:endParaRPr>
          </a:p>
          <a:p>
            <a:pPr algn="just"/>
            <a:endParaRPr lang="en-US" sz="2000" b="1" dirty="0">
              <a:latin typeface="Cambria" panose="02040503050406030204" pitchFamily="18" charset="0"/>
              <a:ea typeface="Cambria" panose="02040503050406030204" pitchFamily="18" charset="0"/>
            </a:endParaRPr>
          </a:p>
          <a:p>
            <a:pPr marL="285750" indent="-285750" algn="just">
              <a:buFont typeface="Wingdings" panose="05000000000000000000" pitchFamily="2" charset="2"/>
              <a:buChar char="q"/>
            </a:pPr>
            <a:r>
              <a:rPr lang="en-US" sz="2000" b="1" dirty="0">
                <a:latin typeface="Cambria" panose="02040503050406030204" pitchFamily="18" charset="0"/>
                <a:ea typeface="Cambria" panose="02040503050406030204" pitchFamily="18" charset="0"/>
              </a:rPr>
              <a:t>Notice of cessation of business </a:t>
            </a:r>
            <a:r>
              <a:rPr lang="en-US" sz="2000" dirty="0">
                <a:latin typeface="Cambria" panose="02040503050406030204" pitchFamily="18" charset="0"/>
                <a:ea typeface="Cambria" panose="02040503050406030204" pitchFamily="18" charset="0"/>
              </a:rPr>
              <a:t>must be given to FIRS within 90 days of such cessation of business.</a:t>
            </a:r>
          </a:p>
          <a:p>
            <a:pPr marL="285750" indent="-285750" algn="just">
              <a:buFont typeface="Wingdings" panose="05000000000000000000" pitchFamily="2" charset="2"/>
              <a:buChar char="q"/>
            </a:pPr>
            <a:endParaRPr lang="en-US" sz="2000" dirty="0">
              <a:latin typeface="Cambria" panose="02040503050406030204" pitchFamily="18" charset="0"/>
              <a:ea typeface="Cambria" panose="02040503050406030204" pitchFamily="18" charset="0"/>
            </a:endParaRPr>
          </a:p>
          <a:p>
            <a:pPr marL="285750" indent="-285750" algn="just">
              <a:buFont typeface="Wingdings" panose="05000000000000000000" pitchFamily="2" charset="2"/>
              <a:buChar char="q"/>
            </a:pPr>
            <a:r>
              <a:rPr lang="en-US" sz="2000" b="1" dirty="0">
                <a:latin typeface="Cambria" panose="02040503050406030204" pitchFamily="18" charset="0"/>
                <a:ea typeface="Cambria" panose="02040503050406030204" pitchFamily="18" charset="0"/>
              </a:rPr>
              <a:t>Supply of Goods </a:t>
            </a:r>
            <a:r>
              <a:rPr lang="en-US" sz="2000" dirty="0">
                <a:latin typeface="Cambria" panose="02040503050406030204" pitchFamily="18" charset="0"/>
                <a:ea typeface="Cambria" panose="02040503050406030204" pitchFamily="18" charset="0"/>
              </a:rPr>
              <a:t>- Section 2 of the VAT Act has been amended to provide clarity on when goods and services shall be deemed to be supplied in Nigeria for VAT purposes. </a:t>
            </a:r>
          </a:p>
          <a:p>
            <a:pPr marL="285750" indent="-285750" algn="just">
              <a:buFont typeface="Wingdings" panose="05000000000000000000" pitchFamily="2" charset="2"/>
              <a:buChar char="q"/>
            </a:pPr>
            <a:endParaRPr lang="en-US" sz="2000" dirty="0">
              <a:latin typeface="Cambria" panose="02040503050406030204" pitchFamily="18" charset="0"/>
              <a:ea typeface="Cambria" panose="02040503050406030204" pitchFamily="18" charset="0"/>
            </a:endParaRPr>
          </a:p>
          <a:p>
            <a:pPr marL="285750" indent="-285750" algn="just">
              <a:buFont typeface="Wingdings" panose="05000000000000000000" pitchFamily="2" charset="2"/>
              <a:buChar char="q"/>
            </a:pPr>
            <a:endParaRPr lang="en-US" sz="2000" dirty="0">
              <a:latin typeface="Cambria" panose="02040503050406030204" pitchFamily="18" charset="0"/>
              <a:ea typeface="Cambria" panose="02040503050406030204" pitchFamily="18" charset="0"/>
            </a:endParaRPr>
          </a:p>
          <a:p>
            <a:pPr marL="285750" indent="-285750" algn="just">
              <a:buFont typeface="Wingdings" panose="05000000000000000000" pitchFamily="2" charset="2"/>
              <a:buChar char="q"/>
            </a:pPr>
            <a:endParaRPr lang="en-US"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517865349"/>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3756CF6-373B-46AD-9B82-9DAD2977C636}"/>
              </a:ext>
            </a:extLst>
          </p:cNvPr>
          <p:cNvSpPr>
            <a:spLocks noGrp="1"/>
          </p:cNvSpPr>
          <p:nvPr>
            <p:ph idx="1"/>
          </p:nvPr>
        </p:nvSpPr>
        <p:spPr>
          <a:xfrm>
            <a:off x="535488" y="1310131"/>
            <a:ext cx="5673926" cy="5656741"/>
          </a:xfrm>
        </p:spPr>
        <p:txBody>
          <a:bodyPr>
            <a:normAutofit/>
          </a:bodyPr>
          <a:lstStyle/>
          <a:p>
            <a:pPr algn="just">
              <a:buFont typeface="Wingdings" panose="05000000000000000000" pitchFamily="2" charset="2"/>
              <a:buChar char="q"/>
            </a:pPr>
            <a:r>
              <a:rPr lang="en-US" sz="2000" dirty="0">
                <a:latin typeface="Cambria" panose="02040503050406030204" pitchFamily="18" charset="0"/>
                <a:ea typeface="Cambria" panose="02040503050406030204" pitchFamily="18" charset="0"/>
              </a:rPr>
              <a:t>Recipients of services from non-residents are to self account for VAT irrespective of whether the non-resident issued a tax invoice. </a:t>
            </a:r>
          </a:p>
          <a:p>
            <a:pPr algn="just"/>
            <a:endParaRPr lang="en-US" sz="2000" dirty="0">
              <a:latin typeface="Cambria" panose="02040503050406030204" pitchFamily="18" charset="0"/>
              <a:ea typeface="Cambria" panose="02040503050406030204" pitchFamily="18" charset="0"/>
            </a:endParaRPr>
          </a:p>
          <a:p>
            <a:pPr algn="just">
              <a:buFont typeface="Wingdings" panose="05000000000000000000" pitchFamily="2" charset="2"/>
              <a:buChar char="q"/>
            </a:pPr>
            <a:r>
              <a:rPr lang="en-US" sz="2000" b="1" dirty="0">
                <a:latin typeface="Cambria" panose="02040503050406030204" pitchFamily="18" charset="0"/>
                <a:ea typeface="Cambria" panose="02040503050406030204" pitchFamily="18" charset="0"/>
              </a:rPr>
              <a:t>Businesses with transactions N25,000,000 and above in value (the “Threshold”) to collect VAT, remit and render VAT returns</a:t>
            </a:r>
            <a:r>
              <a:rPr lang="en-US" sz="2000" dirty="0">
                <a:latin typeface="Cambria" panose="02040503050406030204" pitchFamily="18" charset="0"/>
                <a:ea typeface="Cambria" panose="02040503050406030204" pitchFamily="18" charset="0"/>
              </a:rPr>
              <a:t>.  </a:t>
            </a:r>
          </a:p>
          <a:p>
            <a:pPr marL="0" indent="0" algn="just">
              <a:buNone/>
            </a:pPr>
            <a:endParaRPr lang="en-US" sz="1800" dirty="0">
              <a:latin typeface="Cambria" panose="02040503050406030204" pitchFamily="18" charset="0"/>
              <a:ea typeface="Cambria" panose="02040503050406030204" pitchFamily="18" charset="0"/>
            </a:endParaRPr>
          </a:p>
          <a:p>
            <a:pPr algn="just"/>
            <a:endParaRPr lang="en-US" sz="2000" dirty="0">
              <a:latin typeface="Cambria" panose="02040503050406030204" pitchFamily="18" charset="0"/>
              <a:ea typeface="Cambria" panose="02040503050406030204" pitchFamily="18" charset="0"/>
            </a:endParaRPr>
          </a:p>
          <a:p>
            <a:pPr algn="just"/>
            <a:endParaRPr lang="en-US" sz="2000" dirty="0">
              <a:latin typeface="Cambria" panose="02040503050406030204" pitchFamily="18" charset="0"/>
              <a:ea typeface="Cambria" panose="02040503050406030204" pitchFamily="18" charset="0"/>
            </a:endParaRPr>
          </a:p>
          <a:p>
            <a:pPr algn="just"/>
            <a:endParaRPr lang="en-US" sz="2000" dirty="0">
              <a:latin typeface="Cambria" panose="02040503050406030204" pitchFamily="18" charset="0"/>
              <a:ea typeface="Cambria" panose="02040503050406030204" pitchFamily="18" charset="0"/>
            </a:endParaRPr>
          </a:p>
          <a:p>
            <a:pPr algn="just"/>
            <a:endParaRPr lang="en-US" sz="2000" dirty="0">
              <a:latin typeface="Cambria" panose="02040503050406030204" pitchFamily="18" charset="0"/>
              <a:ea typeface="Cambria" panose="02040503050406030204" pitchFamily="18" charset="0"/>
            </a:endParaRPr>
          </a:p>
          <a:p>
            <a:pPr marL="0" indent="0" algn="just">
              <a:buNone/>
            </a:pPr>
            <a:endParaRPr lang="en-US" sz="2000" dirty="0">
              <a:latin typeface="Cambria" panose="02040503050406030204" pitchFamily="18" charset="0"/>
              <a:ea typeface="Cambria" panose="02040503050406030204" pitchFamily="18" charset="0"/>
            </a:endParaRPr>
          </a:p>
          <a:p>
            <a:pPr algn="just"/>
            <a:endParaRPr lang="en-US" sz="2000" dirty="0">
              <a:latin typeface="Cambria" panose="02040503050406030204" pitchFamily="18" charset="0"/>
              <a:ea typeface="Cambria" panose="02040503050406030204" pitchFamily="18" charset="0"/>
              <a:cs typeface="Times New Roman" panose="02020603050405020304" pitchFamily="18" charset="0"/>
            </a:endParaRPr>
          </a:p>
          <a:p>
            <a:pPr algn="just"/>
            <a:endParaRPr lang="en-GB" sz="2000" dirty="0">
              <a:latin typeface="Cambria" panose="020405030504060302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92C63884-9DFD-43B6-BF6D-23316EEC3AA3}"/>
              </a:ext>
            </a:extLst>
          </p:cNvPr>
          <p:cNvSpPr>
            <a:spLocks noGrp="1"/>
          </p:cNvSpPr>
          <p:nvPr>
            <p:ph type="sldNum" sz="quarter" idx="12"/>
          </p:nvPr>
        </p:nvSpPr>
        <p:spPr/>
        <p:txBody>
          <a:bodyPr/>
          <a:lstStyle/>
          <a:p>
            <a:pPr>
              <a:defRPr/>
            </a:pPr>
            <a:fld id="{BC1EDBED-370E-467C-8E63-115AC670746C}" type="slidenum">
              <a:rPr lang="en-US" smtClean="0">
                <a:solidFill>
                  <a:srgbClr val="FFFFFF"/>
                </a:solidFill>
              </a:rPr>
              <a:pPr>
                <a:defRPr/>
              </a:pPr>
              <a:t>9</a:t>
            </a:fld>
            <a:r>
              <a:rPr lang="en-US" b="0">
                <a:solidFill>
                  <a:srgbClr val="000000"/>
                </a:solidFill>
              </a:rPr>
              <a:t> </a:t>
            </a:r>
            <a:endParaRPr lang="en-US" b="0" dirty="0">
              <a:solidFill>
                <a:srgbClr val="000000"/>
              </a:solidFill>
            </a:endParaRPr>
          </a:p>
        </p:txBody>
      </p:sp>
      <p:sp>
        <p:nvSpPr>
          <p:cNvPr id="5" name="TextBox 4">
            <a:extLst>
              <a:ext uri="{FF2B5EF4-FFF2-40B4-BE49-F238E27FC236}">
                <a16:creationId xmlns:a16="http://schemas.microsoft.com/office/drawing/2014/main" id="{0FE20399-8F22-4E9F-BA72-59E2A119DD26}"/>
              </a:ext>
            </a:extLst>
          </p:cNvPr>
          <p:cNvSpPr txBox="1"/>
          <p:nvPr/>
        </p:nvSpPr>
        <p:spPr>
          <a:xfrm>
            <a:off x="99619" y="6413980"/>
            <a:ext cx="4248150" cy="307975"/>
          </a:xfrm>
          <a:prstGeom prst="rect">
            <a:avLst/>
          </a:prstGeom>
          <a:noFill/>
        </p:spPr>
        <p:txBody>
          <a:bodyPr>
            <a:spAutoFit/>
          </a:bodyPr>
          <a:lstStyle/>
          <a:p>
            <a:pPr algn="ctr">
              <a:defRPr/>
            </a:pPr>
            <a:r>
              <a:rPr lang="en-US" sz="1400" spc="300">
                <a:solidFill>
                  <a:prstClr val="white">
                    <a:lumMod val="50000"/>
                  </a:prstClr>
                </a:solidFill>
                <a:latin typeface="Cambria"/>
                <a:cs typeface="Cambria"/>
              </a:rPr>
              <a:t>Detail Commercial Solicitors</a:t>
            </a:r>
            <a:endParaRPr lang="en-US" sz="1400" spc="300" dirty="0">
              <a:solidFill>
                <a:prstClr val="white">
                  <a:lumMod val="50000"/>
                </a:prstClr>
              </a:solidFill>
              <a:latin typeface="Cambria"/>
              <a:cs typeface="Cambria"/>
            </a:endParaRPr>
          </a:p>
        </p:txBody>
      </p:sp>
      <p:sp>
        <p:nvSpPr>
          <p:cNvPr id="8" name="Title 1">
            <a:extLst>
              <a:ext uri="{FF2B5EF4-FFF2-40B4-BE49-F238E27FC236}">
                <a16:creationId xmlns:a16="http://schemas.microsoft.com/office/drawing/2014/main" id="{FB1D4CF3-D48F-4AEF-8F35-3C1B7E47B0D4}"/>
              </a:ext>
            </a:extLst>
          </p:cNvPr>
          <p:cNvSpPr>
            <a:spLocks noGrp="1"/>
          </p:cNvSpPr>
          <p:nvPr>
            <p:ph type="title"/>
          </p:nvPr>
        </p:nvSpPr>
        <p:spPr>
          <a:xfrm>
            <a:off x="609600" y="274638"/>
            <a:ext cx="10972800" cy="1143000"/>
          </a:xfrm>
        </p:spPr>
        <p:txBody>
          <a:bodyPr>
            <a:noAutofit/>
          </a:bodyPr>
          <a:lstStyle/>
          <a:p>
            <a:r>
              <a:rPr lang="en-US" sz="3200" spc="-120">
                <a:solidFill>
                  <a:srgbClr val="002060"/>
                </a:solidFill>
                <a:latin typeface="Cambria"/>
              </a:rPr>
              <a:t>Implications of Changes Made to the VAT Act</a:t>
            </a:r>
            <a:br>
              <a:rPr lang="en-US" sz="3200" spc="-120">
                <a:solidFill>
                  <a:srgbClr val="50B4C8"/>
                </a:solidFill>
                <a:latin typeface="Cambria"/>
              </a:rPr>
            </a:br>
            <a:r>
              <a:rPr lang="en-US" sz="3200" spc="-120">
                <a:solidFill>
                  <a:srgbClr val="002060"/>
                </a:solidFill>
                <a:latin typeface="Cambria"/>
              </a:rPr>
              <a:t>_____________________________________________________________________________</a:t>
            </a:r>
            <a:br>
              <a:rPr lang="en-US" sz="2500" b="1">
                <a:latin typeface="Cambria" panose="02040503050406030204" pitchFamily="18" charset="0"/>
                <a:ea typeface="Cambria" panose="02040503050406030204" pitchFamily="18" charset="0"/>
              </a:rPr>
            </a:br>
            <a:endParaRPr lang="en-GB" sz="2500" dirty="0"/>
          </a:p>
        </p:txBody>
      </p:sp>
      <p:sp>
        <p:nvSpPr>
          <p:cNvPr id="9" name="TextBox 8">
            <a:extLst>
              <a:ext uri="{FF2B5EF4-FFF2-40B4-BE49-F238E27FC236}">
                <a16:creationId xmlns:a16="http://schemas.microsoft.com/office/drawing/2014/main" id="{28CA4032-207D-4705-818E-0AF363E7E3D4}"/>
              </a:ext>
            </a:extLst>
          </p:cNvPr>
          <p:cNvSpPr txBox="1"/>
          <p:nvPr/>
        </p:nvSpPr>
        <p:spPr>
          <a:xfrm>
            <a:off x="6687879" y="1307805"/>
            <a:ext cx="4894521" cy="5324535"/>
          </a:xfrm>
          <a:prstGeom prst="rect">
            <a:avLst/>
          </a:prstGeom>
          <a:noFill/>
        </p:spPr>
        <p:txBody>
          <a:bodyPr wrap="square" rtlCol="0">
            <a:spAutoFit/>
          </a:bodyPr>
          <a:lstStyle/>
          <a:p>
            <a:pPr marL="285750" indent="-285750" algn="just">
              <a:buFont typeface="Wingdings" panose="05000000000000000000" pitchFamily="2" charset="2"/>
              <a:buChar char="q"/>
            </a:pPr>
            <a:r>
              <a:rPr lang="en-US" sz="2000" dirty="0">
                <a:latin typeface="Cambria" panose="02040503050406030204" pitchFamily="18" charset="0"/>
                <a:ea typeface="Cambria" panose="02040503050406030204" pitchFamily="18" charset="0"/>
              </a:rPr>
              <a:t>Where the Threshold has not been established, a taxable person will be exempt from the following obligations under the VAT Act:</a:t>
            </a:r>
          </a:p>
          <a:p>
            <a:pPr algn="just"/>
            <a:endParaRPr lang="en-US" sz="2000" dirty="0">
              <a:latin typeface="Cambria" panose="02040503050406030204" pitchFamily="18" charset="0"/>
              <a:ea typeface="Cambria" panose="02040503050406030204" pitchFamily="18" charset="0"/>
            </a:endParaRPr>
          </a:p>
          <a:p>
            <a:pPr marL="627063" indent="-342900" algn="just">
              <a:buFont typeface="+mj-lt"/>
              <a:buAutoNum type="alphaLcParenR"/>
            </a:pPr>
            <a:r>
              <a:rPr lang="en-US" sz="2000" dirty="0">
                <a:latin typeface="Cambria" panose="02040503050406030204" pitchFamily="18" charset="0"/>
                <a:ea typeface="Cambria" panose="02040503050406030204" pitchFamily="18" charset="0"/>
              </a:rPr>
              <a:t>Requirement to register for VAT with the FIRS;</a:t>
            </a:r>
          </a:p>
          <a:p>
            <a:pPr marL="627063" indent="-342900" algn="just">
              <a:buFont typeface="+mj-lt"/>
              <a:buAutoNum type="alphaLcParenR"/>
            </a:pPr>
            <a:endParaRPr lang="en-US" sz="2000" dirty="0">
              <a:latin typeface="Cambria" panose="02040503050406030204" pitchFamily="18" charset="0"/>
              <a:ea typeface="Cambria" panose="02040503050406030204" pitchFamily="18" charset="0"/>
            </a:endParaRPr>
          </a:p>
          <a:p>
            <a:pPr marL="627063" indent="-342900" algn="just">
              <a:buFont typeface="+mj-lt"/>
              <a:buAutoNum type="alphaLcParenR"/>
            </a:pPr>
            <a:r>
              <a:rPr lang="en-US" sz="2000" dirty="0">
                <a:latin typeface="Cambria" panose="02040503050406030204" pitchFamily="18" charset="0"/>
                <a:ea typeface="Cambria" panose="02040503050406030204" pitchFamily="18" charset="0"/>
              </a:rPr>
              <a:t>Requirement to issue a tax invoice to its contracting counterpart and the attendant penalty 	for failure to issue a tax invoice;</a:t>
            </a:r>
          </a:p>
          <a:p>
            <a:pPr marL="627063" indent="-342900" algn="just">
              <a:buFont typeface="+mj-lt"/>
              <a:buAutoNum type="alphaLcParenR"/>
            </a:pPr>
            <a:endParaRPr lang="en-US" sz="2000" dirty="0">
              <a:latin typeface="Cambria" panose="02040503050406030204" pitchFamily="18" charset="0"/>
              <a:ea typeface="Cambria" panose="02040503050406030204" pitchFamily="18" charset="0"/>
            </a:endParaRPr>
          </a:p>
          <a:p>
            <a:pPr marL="627063" indent="-342900" algn="just">
              <a:buFont typeface="+mj-lt"/>
              <a:buAutoNum type="alphaLcParenR"/>
            </a:pPr>
            <a:r>
              <a:rPr lang="en-US" sz="2000" dirty="0">
                <a:latin typeface="Cambria" panose="02040503050406030204" pitchFamily="18" charset="0"/>
                <a:ea typeface="Cambria" panose="02040503050406030204" pitchFamily="18" charset="0"/>
              </a:rPr>
              <a:t>Requirement to collect VAT (where applicable); and</a:t>
            </a:r>
          </a:p>
          <a:p>
            <a:pPr marL="627063" indent="-342900" algn="just">
              <a:buFont typeface="+mj-lt"/>
              <a:buAutoNum type="alphaLcParenR"/>
            </a:pPr>
            <a:endParaRPr lang="en-US" sz="2000" dirty="0">
              <a:latin typeface="Cambria" panose="02040503050406030204" pitchFamily="18" charset="0"/>
              <a:ea typeface="Cambria" panose="02040503050406030204" pitchFamily="18" charset="0"/>
            </a:endParaRPr>
          </a:p>
          <a:p>
            <a:pPr marL="627063" indent="-342900" algn="just">
              <a:buFont typeface="+mj-lt"/>
              <a:buAutoNum type="alphaLcParenR"/>
            </a:pPr>
            <a:r>
              <a:rPr lang="en-US" sz="2000" dirty="0">
                <a:latin typeface="Cambria" panose="02040503050406030204" pitchFamily="18" charset="0"/>
                <a:ea typeface="Cambria" panose="02040503050406030204" pitchFamily="18" charset="0"/>
              </a:rPr>
              <a:t>Filing of monthly VAT returns.</a:t>
            </a:r>
          </a:p>
        </p:txBody>
      </p:sp>
      <p:pic>
        <p:nvPicPr>
          <p:cNvPr id="3076" name="Picture 4" descr="Image result for VAT">
            <a:extLst>
              <a:ext uri="{FF2B5EF4-FFF2-40B4-BE49-F238E27FC236}">
                <a16:creationId xmlns:a16="http://schemas.microsoft.com/office/drawing/2014/main" id="{E414AD1F-6EEA-4D4D-946F-24810F12B5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3777343"/>
            <a:ext cx="5954485" cy="2331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517364"/>
      </p:ext>
    </p:extLst>
  </p:cSld>
  <p:clrMapOvr>
    <a:masterClrMapping/>
  </p:clrMapOvr>
  <p:transition spd="slow">
    <p:push dir="u"/>
  </p:transition>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397916974CD664AAD241D8BDA5443A3" ma:contentTypeVersion="8" ma:contentTypeDescription="Create a new document." ma:contentTypeScope="" ma:versionID="44823cd8f21b1351586073b9423f3ebe">
  <xsd:schema xmlns:xsd="http://www.w3.org/2001/XMLSchema" xmlns:xs="http://www.w3.org/2001/XMLSchema" xmlns:p="http://schemas.microsoft.com/office/2006/metadata/properties" xmlns:ns3="3de0c463-39d8-492b-9fea-bcfbbd7c73fc" targetNamespace="http://schemas.microsoft.com/office/2006/metadata/properties" ma:root="true" ma:fieldsID="c7ab0e42f88ef57ffe55062ad94caf26" ns3:_="">
    <xsd:import namespace="3de0c463-39d8-492b-9fea-bcfbbd7c73fc"/>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e0c463-39d8-492b-9fea-bcfbbd7c73f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7B35500-6BDA-4E49-AD58-7D6AA3083597}">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1EB4FBEF-E9D2-4EA0-9807-621073F0F18E}">
  <ds:schemaRefs>
    <ds:schemaRef ds:uri="http://schemas.microsoft.com/sharepoint/v3/contenttype/forms"/>
  </ds:schemaRefs>
</ds:datastoreItem>
</file>

<file path=customXml/itemProps3.xml><?xml version="1.0" encoding="utf-8"?>
<ds:datastoreItem xmlns:ds="http://schemas.openxmlformats.org/officeDocument/2006/customXml" ds:itemID="{D2A5C7FF-8955-43D0-8B27-2FF1BE79875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e0c463-39d8-492b-9fea-bcfbbd7c73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7016</TotalTime>
  <Words>2683</Words>
  <Application>Microsoft Office PowerPoint</Application>
  <PresentationFormat>Widescreen</PresentationFormat>
  <Paragraphs>339</Paragraphs>
  <Slides>22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Cambria</vt:lpstr>
      <vt:lpstr>ITC Lubalin Graph Book</vt:lpstr>
      <vt:lpstr>Wingdings</vt:lpstr>
      <vt:lpstr>1_Office Theme</vt:lpstr>
      <vt:lpstr>PowerPoint Presentation</vt:lpstr>
      <vt:lpstr>OUTLINE</vt:lpstr>
      <vt:lpstr>Overview of the Finance Act, 2019 __________________________________________________  </vt:lpstr>
      <vt:lpstr>Implications of Changes Made to CITA _____________________________________________________________________________ </vt:lpstr>
      <vt:lpstr>Implications of Changes Made to CITA _____________________________________________________________________________ </vt:lpstr>
      <vt:lpstr>Implications of Changes Made to CITA _____________________________________________________________________________   </vt:lpstr>
      <vt:lpstr>Implications of Changes Made to CITA &amp; PITA _____________________________________________________________________________ </vt:lpstr>
      <vt:lpstr>Implications of Changes Made to the VAT Act _____________________________________________________________________________ </vt:lpstr>
      <vt:lpstr>Implications of Changes Made to the VAT Act _____________________________________________________________________________ </vt:lpstr>
      <vt:lpstr>Implications of Changes Made to the VAT Act _____________________________________________________________________________ </vt:lpstr>
      <vt:lpstr>Implications of Changes Made to the VAT Act _____________________________________________________________________________ </vt:lpstr>
      <vt:lpstr>Implications of Changes Made to the Customs, Excise Tariff, Etc. (Consolidation) Act _____________________________________________________________________________ </vt:lpstr>
      <vt:lpstr>Implications of Changes Made to the Stamp Duties Act _____________________________________________________________________________ ..</vt:lpstr>
      <vt:lpstr>Sectorial Analysis of the Finance Act, 2019</vt:lpstr>
      <vt:lpstr>Energy and Utilities Sector _____________________________________________________________________________ </vt:lpstr>
      <vt:lpstr>Digital and Electronic Services _____________________________________________________________________________ </vt:lpstr>
      <vt:lpstr>Real Estate Investment Companies (REIC) _____________________________________________________________________________ </vt:lpstr>
      <vt:lpstr>PowerPoint Presentation</vt:lpstr>
      <vt:lpstr>Banking &amp; Capital Markets _____________________________________________________________________________ </vt:lpstr>
      <vt:lpstr>Banking &amp; Capital Markets _____________________________________________________________________________ </vt:lpstr>
      <vt:lpstr>Banking &amp; Capital Markets _____________________________________________________________________________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Detail Commercial Solicitors</dc:creator>
  <cp:lastModifiedBy>Chukwudi Ofili</cp:lastModifiedBy>
  <cp:revision>63</cp:revision>
  <dcterms:created xsi:type="dcterms:W3CDTF">2019-10-31T20:23:16Z</dcterms:created>
  <dcterms:modified xsi:type="dcterms:W3CDTF">2020-02-12T14:18:21Z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0x0101009397916974CD664AAD241D8BDA5443A3</vt:lpwstr>
  </property>
</Properties>
</file>